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300" r:id="rId5"/>
    <p:sldId id="299" r:id="rId6"/>
    <p:sldId id="301" r:id="rId7"/>
    <p:sldId id="317" r:id="rId8"/>
    <p:sldId id="326" r:id="rId9"/>
    <p:sldId id="315" r:id="rId10"/>
    <p:sldId id="303" r:id="rId11"/>
    <p:sldId id="304" r:id="rId12"/>
    <p:sldId id="307" r:id="rId13"/>
    <p:sldId id="309" r:id="rId14"/>
    <p:sldId id="32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6835-E6BF-4C8F-88A7-2DEAF3867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679F1-DB1D-4B2C-95BB-884CD1804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2A8C-3CB4-46A0-9E62-5E6227C7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81183-4E53-44CF-90EB-F27E10ED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98CF6-0EAF-4354-9184-C798D8AA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60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4A5BD-01DB-41B5-86B3-9BF5D336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7FC09-0C8E-419C-9F22-27619FC61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1CEC-BBDC-40E1-AF93-B5000DCA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46A7-9B98-4D59-B79F-9D072E1D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9495-C0BB-4200-B7D9-E890B614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3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2CA5D-FF36-4CFB-A6C9-CB4EE8CCF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8981E-C120-490B-BCF0-49423BE6A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B1A3-0E3F-40C0-8624-82A5C5F8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CFB0F-FCBD-4338-996D-F181CF0D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D9FA-6C23-44C2-BF85-5999CA27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7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4AED-1FA4-4084-A6C4-BC59F44C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2C17-7D28-46D9-993D-CD847574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04C3A-7925-4451-9991-562D5E2D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2124D-ADA5-482C-83E7-B754633A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E3052-0DBC-4794-B14B-F383A279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6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F2F5-D60B-4027-963A-D019B71C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F212C-2E75-4629-A7AE-E8B005BAB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ECF96-11E2-4E5F-95FC-1C4461B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AC80B-56D0-43D5-A2D6-BC227BA0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B944E-4517-4E1C-BCB7-115E5CB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0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DB23-FE6A-4E22-B565-BE0EE096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35F0-CA88-4116-A08E-279A0D877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B8949-B65E-4D8B-B1D7-29D699FE3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79C9A-46F6-46D2-B59F-D54AB14C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4A9CC-AB72-4057-A0F7-7FF2CCFB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5088C-4458-4BA7-8575-3866B284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6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FF71-6D5F-4BF5-A39A-93B2B2EAD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B6F5A-2A99-4B31-81B8-5B38B4DC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EAD7F-6C07-4A09-B2A5-54D9210F8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53D9E-65D3-4707-B05A-07C39DB65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6690B-7046-4A5D-A947-C8467E2E3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E6491-64EE-433D-AB07-F7E5047B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31A8B-69DF-456E-A3E2-8DD5FCA2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9FA5D-02C9-45D1-B407-BB81FDBD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1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8F67-5CBA-4665-BA16-C04B115C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E5CE1-E9E9-43E2-8E8E-A6E750E0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78F7D-F86B-41E3-90E9-EB22EE91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21EBF-33CA-43CF-B111-AB095B3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7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CC11B-D194-457E-AAA3-FBB0DF8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36248-15B9-47D7-AECD-C557DDF5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E86E6-AD03-4736-BA11-D4BC6586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05CB1-1B09-4520-BE0A-F622103A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61C6-2A57-4FB0-9832-B1627B1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79B99-022F-4719-BCE3-DEB476A0A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95FC0-7977-4A6D-8FCC-346A358B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97510-F670-4B03-8ED0-CB9A27A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B6D2B-0C01-4A77-82F4-398DA266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8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BF69-42D5-4E57-9EE9-B3DC3ADE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8ACE3-B58C-40CC-BD05-56260F5F8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C90CA-663B-40CC-98B6-2005ED727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5D84C-B3C2-4554-B9E0-51FE9BFD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5A00A-4999-4718-B90B-09DA4678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139-CADB-4EBF-9B61-BFEA8475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60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B53BF-36CB-4455-AF4B-0134B1CE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0800-7842-4E04-A0D9-E373B090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CF453-DA9D-469E-BFE2-5A89F2DE2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6B81-522C-4FBA-963C-30C112210EAC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CB919-508E-4B1A-ACD6-A454CA7FD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4F9E-DE59-4E6A-826E-1C9765CDC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do Desenvolvimento</a:t>
            </a: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Estruturalismo e Teorias de Dependência</a:t>
            </a:r>
            <a:br>
              <a:rPr lang="pt-PT" sz="36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>
                <a:latin typeface="Arial Narrow" panose="020B0606020202030204" pitchFamily="34" charset="0"/>
              </a:rPr>
            </a:br>
            <a:r>
              <a:rPr lang="pt-PT" sz="2400">
                <a:latin typeface="Arial Narrow" panose="020B0606020202030204" pitchFamily="34" charset="0"/>
              </a:rPr>
              <a:t>16-10-2023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Licenciatura em Economia</a:t>
            </a:r>
            <a:endParaRPr lang="en-GB" dirty="0">
              <a:latin typeface="Arial Narrow" panose="020B0606020202030204" pitchFamily="34" charset="0"/>
            </a:endParaRPr>
          </a:p>
        </p:txBody>
      </p:sp>
      <p:pic>
        <p:nvPicPr>
          <p:cNvPr id="5" name="Picture 2" descr="Media e Identidade de Marca | ISEG">
            <a:extLst>
              <a:ext uri="{FF2B5EF4-FFF2-40B4-BE49-F238E27FC236}">
                <a16:creationId xmlns:a16="http://schemas.microsoft.com/office/drawing/2014/main" id="{07D04A35-27BD-46B1-94D9-C5A4FCCA3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5" y="5379098"/>
            <a:ext cx="1599971" cy="76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7" y="156259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Tensões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no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argumento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estruturalista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887186"/>
            <a:ext cx="11777241" cy="5768257"/>
          </a:xfrm>
        </p:spPr>
        <p:txBody>
          <a:bodyPr>
            <a:normAutofit fontScale="925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De </a:t>
            </a:r>
            <a:r>
              <a:rPr lang="en-GB" dirty="0" err="1">
                <a:latin typeface="Arial Narrow" panose="020B0606020202030204" pitchFamily="34" charset="0"/>
              </a:rPr>
              <a:t>onde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vêm</a:t>
            </a:r>
            <a:r>
              <a:rPr lang="en-GB" dirty="0">
                <a:latin typeface="Arial Narrow" panose="020B0606020202030204" pitchFamily="34" charset="0"/>
              </a:rPr>
              <a:t> as </a:t>
            </a:r>
            <a:r>
              <a:rPr lang="en-GB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? </a:t>
            </a:r>
            <a:r>
              <a:rPr lang="en-GB" dirty="0" err="1">
                <a:latin typeface="Arial Narrow" panose="020B0606020202030204" pitchFamily="34" charset="0"/>
              </a:rPr>
              <a:t>Podem</a:t>
            </a:r>
            <a:r>
              <a:rPr lang="en-GB" dirty="0">
                <a:latin typeface="Arial Narrow" panose="020B0606020202030204" pitchFamily="34" charset="0"/>
              </a:rPr>
              <a:t> ser </a:t>
            </a:r>
            <a:r>
              <a:rPr lang="en-GB" dirty="0" err="1">
                <a:latin typeface="Arial Narrow" panose="020B0606020202030204" pitchFamily="34" charset="0"/>
              </a:rPr>
              <a:t>mudadas</a:t>
            </a:r>
            <a:r>
              <a:rPr lang="en-GB" dirty="0">
                <a:latin typeface="Arial Narrow" panose="020B0606020202030204" pitchFamily="34" charset="0"/>
              </a:rPr>
              <a:t> dentro do Sistema de </a:t>
            </a:r>
            <a:r>
              <a:rPr lang="en-GB" dirty="0" err="1">
                <a:latin typeface="Arial Narrow" panose="020B0606020202030204" pitchFamily="34" charset="0"/>
              </a:rPr>
              <a:t>acumulação</a:t>
            </a:r>
            <a:r>
              <a:rPr lang="en-GB" dirty="0">
                <a:latin typeface="Arial Narrow" panose="020B0606020202030204" pitchFamily="34" charset="0"/>
              </a:rPr>
              <a:t> que as </a:t>
            </a:r>
            <a:r>
              <a:rPr lang="en-GB" dirty="0" err="1">
                <a:latin typeface="Arial Narrow" panose="020B0606020202030204" pitchFamily="34" charset="0"/>
              </a:rPr>
              <a:t>cria</a:t>
            </a:r>
            <a:r>
              <a:rPr lang="en-GB" dirty="0">
                <a:latin typeface="Arial Narrow" panose="020B0606020202030204" pitchFamily="34" charset="0"/>
              </a:rPr>
              <a:t>? </a:t>
            </a:r>
            <a:r>
              <a:rPr lang="en-GB" dirty="0" err="1">
                <a:latin typeface="Arial Narrow" panose="020B0606020202030204" pitchFamily="34" charset="0"/>
              </a:rPr>
              <a:t>Pode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papel</a:t>
            </a:r>
            <a:r>
              <a:rPr lang="en-GB" dirty="0">
                <a:latin typeface="Arial Narrow" panose="020B0606020202030204" pitchFamily="34" charset="0"/>
              </a:rPr>
              <a:t> de “um </a:t>
            </a:r>
            <a:r>
              <a:rPr lang="en-GB" dirty="0" err="1">
                <a:latin typeface="Arial Narrow" panose="020B0606020202030204" pitchFamily="34" charset="0"/>
              </a:rPr>
              <a:t>país</a:t>
            </a:r>
            <a:r>
              <a:rPr lang="en-GB" dirty="0">
                <a:latin typeface="Arial Narrow" panose="020B0606020202030204" pitchFamily="34" charset="0"/>
              </a:rPr>
              <a:t>”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divisão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internacional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trabalho</a:t>
            </a:r>
            <a:r>
              <a:rPr lang="en-GB" dirty="0">
                <a:latin typeface="Arial Narrow" panose="020B0606020202030204" pitchFamily="34" charset="0"/>
              </a:rPr>
              <a:t> ser </a:t>
            </a:r>
            <a:r>
              <a:rPr lang="en-GB" dirty="0" err="1">
                <a:latin typeface="Arial Narrow" panose="020B0606020202030204" pitchFamily="34" charset="0"/>
              </a:rPr>
              <a:t>mudado</a:t>
            </a:r>
            <a:r>
              <a:rPr lang="en-GB" dirty="0">
                <a:latin typeface="Arial Narrow" panose="020B0606020202030204" pitchFamily="34" charset="0"/>
              </a:rPr>
              <a:t> dentro do capitalism? </a:t>
            </a:r>
            <a:r>
              <a:rPr lang="en-GB" dirty="0" err="1">
                <a:latin typeface="Arial Narrow" panose="020B0606020202030204" pitchFamily="34" charset="0"/>
              </a:rPr>
              <a:t>Será</a:t>
            </a:r>
            <a:r>
              <a:rPr lang="en-GB" dirty="0">
                <a:latin typeface="Arial Narrow" panose="020B0606020202030204" pitchFamily="34" charset="0"/>
              </a:rPr>
              <a:t> um </a:t>
            </a:r>
            <a:r>
              <a:rPr lang="en-GB" dirty="0" err="1">
                <a:latin typeface="Arial Narrow" panose="020B0606020202030204" pitchFamily="34" charset="0"/>
              </a:rPr>
              <a:t>problema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nacional</a:t>
            </a:r>
            <a:r>
              <a:rPr lang="en-GB" dirty="0">
                <a:latin typeface="Arial Narrow" panose="020B0606020202030204" pitchFamily="34" charset="0"/>
              </a:rPr>
              <a:t>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“Catching up” com o </a:t>
            </a:r>
            <a:r>
              <a:rPr lang="en-GB" dirty="0" err="1">
                <a:latin typeface="Arial Narrow" panose="020B0606020202030204" pitchFamily="34" charset="0"/>
              </a:rPr>
              <a:t>quê</a:t>
            </a:r>
            <a:r>
              <a:rPr lang="en-GB" dirty="0">
                <a:latin typeface="Arial Narrow" panose="020B0606020202030204" pitchFamily="34" charset="0"/>
              </a:rPr>
              <a:t>, e </a:t>
            </a:r>
            <a:r>
              <a:rPr lang="en-GB" dirty="0" err="1">
                <a:latin typeface="Arial Narrow" panose="020B0606020202030204" pitchFamily="34" charset="0"/>
              </a:rPr>
              <a:t>quem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está</a:t>
            </a:r>
            <a:r>
              <a:rPr lang="en-GB" dirty="0">
                <a:latin typeface="Arial Narrow" panose="020B0606020202030204" pitchFamily="34" charset="0"/>
              </a:rPr>
              <a:t> a “catch up” com o </a:t>
            </a:r>
            <a:r>
              <a:rPr lang="en-GB" dirty="0" err="1">
                <a:latin typeface="Arial Narrow" panose="020B0606020202030204" pitchFamily="34" charset="0"/>
              </a:rPr>
              <a:t>quê</a:t>
            </a:r>
            <a:r>
              <a:rPr lang="en-GB" dirty="0">
                <a:latin typeface="Arial Narrow" panose="020B0606020202030204" pitchFamily="34" charset="0"/>
              </a:rPr>
              <a:t>? Como é que 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caminhos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pontos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referência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escolhidos</a:t>
            </a:r>
            <a:r>
              <a:rPr lang="en-GB" dirty="0">
                <a:latin typeface="Arial Narrow" panose="020B0606020202030204" pitchFamily="34" charset="0"/>
              </a:rPr>
              <a:t>?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“Catching up” é um </a:t>
            </a:r>
            <a:r>
              <a:rPr lang="en-GB" dirty="0" err="1">
                <a:latin typeface="Arial Narrow" panose="020B0606020202030204" pitchFamily="34" charset="0"/>
              </a:rPr>
              <a:t>argumento</a:t>
            </a:r>
            <a:r>
              <a:rPr lang="en-GB" dirty="0">
                <a:latin typeface="Arial Narrow" panose="020B0606020202030204" pitchFamily="34" charset="0"/>
              </a:rPr>
              <a:t> para </a:t>
            </a:r>
            <a:r>
              <a:rPr lang="en-GB" dirty="0" err="1">
                <a:latin typeface="Arial Narrow" panose="020B0606020202030204" pitchFamily="34" charset="0"/>
              </a:rPr>
              <a:t>nacionalismo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económico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fará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sentido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será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viável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era do </a:t>
            </a:r>
            <a:r>
              <a:rPr lang="en-GB" dirty="0" err="1">
                <a:latin typeface="Arial Narrow" panose="020B0606020202030204" pitchFamily="34" charset="0"/>
              </a:rPr>
              <a:t>capitalismo</a:t>
            </a:r>
            <a:r>
              <a:rPr lang="en-GB" dirty="0">
                <a:latin typeface="Arial Narrow" panose="020B0606020202030204" pitchFamily="34" charset="0"/>
              </a:rPr>
              <a:t> global, </a:t>
            </a:r>
            <a:r>
              <a:rPr lang="en-GB" dirty="0" err="1">
                <a:latin typeface="Arial Narrow" panose="020B0606020202030204" pitchFamily="34" charset="0"/>
              </a:rPr>
              <a:t>monopolista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financeirizado</a:t>
            </a:r>
            <a:r>
              <a:rPr lang="en-GB" dirty="0">
                <a:latin typeface="Arial Narrow" panose="020B0606020202030204" pitchFamily="34" charset="0"/>
              </a:rPr>
              <a:t>? </a:t>
            </a:r>
            <a:r>
              <a:rPr lang="en-GB" dirty="0" err="1">
                <a:latin typeface="Arial Narrow" panose="020B0606020202030204" pitchFamily="34" charset="0"/>
              </a:rPr>
              <a:t>Será</a:t>
            </a:r>
            <a:r>
              <a:rPr lang="en-GB" dirty="0">
                <a:latin typeface="Arial Narrow" panose="020B0606020202030204" pitchFamily="34" charset="0"/>
              </a:rPr>
              <a:t> um </a:t>
            </a:r>
            <a:r>
              <a:rPr lang="en-GB" dirty="0" err="1">
                <a:latin typeface="Arial Narrow" panose="020B0606020202030204" pitchFamily="34" charset="0"/>
              </a:rPr>
              <a:t>problema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tensão</a:t>
            </a:r>
            <a:r>
              <a:rPr lang="en-GB" dirty="0">
                <a:latin typeface="Arial Narrow" panose="020B0606020202030204" pitchFamily="34" charset="0"/>
              </a:rPr>
              <a:t> entre </a:t>
            </a:r>
            <a:r>
              <a:rPr lang="en-GB" dirty="0" err="1">
                <a:latin typeface="Arial Narrow" panose="020B0606020202030204" pitchFamily="34" charset="0"/>
              </a:rPr>
              <a:t>nações</a:t>
            </a:r>
            <a:r>
              <a:rPr lang="en-GB" dirty="0">
                <a:latin typeface="Arial Narrow" panose="020B0606020202030204" pitchFamily="34" charset="0"/>
              </a:rPr>
              <a:t>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De </a:t>
            </a:r>
            <a:r>
              <a:rPr lang="en-GB" dirty="0" err="1">
                <a:latin typeface="Arial Narrow" panose="020B0606020202030204" pitchFamily="34" charset="0"/>
              </a:rPr>
              <a:t>onde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vêm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objectivos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desenvolvimento</a:t>
            </a:r>
            <a:r>
              <a:rPr lang="en-GB" dirty="0">
                <a:latin typeface="Arial Narrow" panose="020B0606020202030204" pitchFamily="34" charset="0"/>
              </a:rPr>
              <a:t> e o </a:t>
            </a:r>
            <a:r>
              <a:rPr lang="en-GB" dirty="0" err="1">
                <a:latin typeface="Arial Narrow" panose="020B0606020202030204" pitchFamily="34" charset="0"/>
              </a:rPr>
              <a:t>estado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desnvolvimento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eles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associados</a:t>
            </a:r>
            <a:r>
              <a:rPr lang="en-GB" dirty="0">
                <a:latin typeface="Arial Narrow" panose="020B0606020202030204" pitchFamily="34" charset="0"/>
              </a:rPr>
              <a:t>, e de </a:t>
            </a:r>
            <a:r>
              <a:rPr lang="en-GB" dirty="0" err="1">
                <a:latin typeface="Arial Narrow" panose="020B0606020202030204" pitchFamily="34" charset="0"/>
              </a:rPr>
              <a:t>onde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vem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capacidade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política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identificar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escolher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implementar</a:t>
            </a:r>
            <a:r>
              <a:rPr lang="en-GB" dirty="0">
                <a:latin typeface="Arial Narrow" panose="020B0606020202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29756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6" y="132497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Teorias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de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dependência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960700"/>
            <a:ext cx="11777241" cy="5694744"/>
          </a:xfrm>
        </p:spPr>
        <p:txBody>
          <a:bodyPr>
            <a:normAutofit fontScale="925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Tentativa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resposta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às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tensões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análise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estruturalista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natureza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divisão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internacional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trabalho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natureza</a:t>
            </a:r>
            <a:r>
              <a:rPr lang="en-GB" dirty="0">
                <a:latin typeface="Arial Narrow" panose="020B0606020202030204" pitchFamily="34" charset="0"/>
              </a:rPr>
              <a:t> do Estado e das elites </a:t>
            </a:r>
            <a:r>
              <a:rPr lang="en-GB" dirty="0" err="1">
                <a:latin typeface="Arial Narrow" panose="020B0606020202030204" pitchFamily="34" charset="0"/>
              </a:rPr>
              <a:t>nacionais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impacto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integração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económica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contradições</a:t>
            </a:r>
            <a:r>
              <a:rPr lang="en-GB" dirty="0">
                <a:latin typeface="Arial Narrow" panose="020B0606020202030204" pitchFamily="34" charset="0"/>
              </a:rPr>
              <a:t> no debate </a:t>
            </a:r>
            <a:r>
              <a:rPr lang="en-GB" dirty="0" err="1">
                <a:latin typeface="Arial Narrow" panose="020B0606020202030204" pitchFamily="34" charset="0"/>
              </a:rPr>
              <a:t>sobre</a:t>
            </a:r>
            <a:r>
              <a:rPr lang="en-GB" dirty="0">
                <a:latin typeface="Arial Narrow" panose="020B0606020202030204" pitchFamily="34" charset="0"/>
              </a:rPr>
              <a:t> “catching up” 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Colonialismo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instrumento</a:t>
            </a:r>
            <a:r>
              <a:rPr lang="en-GB" dirty="0">
                <a:latin typeface="Arial Narrow" panose="020B0606020202030204" pitchFamily="34" charset="0"/>
              </a:rPr>
              <a:t> politico e </a:t>
            </a:r>
            <a:r>
              <a:rPr lang="en-GB" dirty="0" err="1">
                <a:latin typeface="Arial Narrow" panose="020B0606020202030204" pitchFamily="34" charset="0"/>
              </a:rPr>
              <a:t>histórico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desigualdade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internacional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vez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uma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crítica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mais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geral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capitalismo</a:t>
            </a:r>
            <a:r>
              <a:rPr lang="en-GB" dirty="0">
                <a:latin typeface="Arial Narrow" panose="020B0606020202030204" pitchFamily="34" charset="0"/>
              </a:rPr>
              <a:t>). Continua o </a:t>
            </a:r>
            <a:r>
              <a:rPr lang="en-GB" dirty="0" err="1">
                <a:latin typeface="Arial Narrow" panose="020B0606020202030204" pitchFamily="34" charset="0"/>
              </a:rPr>
              <a:t>foco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nações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vez</a:t>
            </a:r>
            <a:r>
              <a:rPr lang="en-GB" dirty="0">
                <a:latin typeface="Arial Narrow" panose="020B0606020202030204" pitchFamily="34" charset="0"/>
              </a:rPr>
              <a:t> de no </a:t>
            </a:r>
            <a:r>
              <a:rPr lang="en-GB" dirty="0" err="1">
                <a:latin typeface="Arial Narrow" panose="020B0606020202030204" pitchFamily="34" charset="0"/>
              </a:rPr>
              <a:t>capitalismo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Fundamentação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histórica</a:t>
            </a:r>
            <a:r>
              <a:rPr lang="en-GB" dirty="0">
                <a:latin typeface="Arial Narrow" panose="020B0606020202030204" pitchFamily="34" charset="0"/>
              </a:rPr>
              <a:t>: </a:t>
            </a:r>
            <a:r>
              <a:rPr lang="en-GB" dirty="0" err="1">
                <a:latin typeface="Arial Narrow" panose="020B0606020202030204" pitchFamily="34" charset="0"/>
              </a:rPr>
              <a:t>potencial</a:t>
            </a:r>
            <a:r>
              <a:rPr lang="en-GB" dirty="0">
                <a:latin typeface="Arial Narrow" panose="020B0606020202030204" pitchFamily="34" charset="0"/>
              </a:rPr>
              <a:t> das eras </a:t>
            </a:r>
            <a:r>
              <a:rPr lang="en-GB" dirty="0" err="1">
                <a:latin typeface="Arial Narrow" panose="020B0606020202030204" pitchFamily="34" charset="0"/>
              </a:rPr>
              <a:t>iniciais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desenvolvimento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capitalismo</a:t>
            </a:r>
            <a:r>
              <a:rPr lang="en-GB" dirty="0">
                <a:latin typeface="Arial Narrow" panose="020B0606020202030204" pitchFamily="34" charset="0"/>
              </a:rPr>
              <a:t> (“pro-cycle conforming”, </a:t>
            </a:r>
            <a:r>
              <a:rPr lang="en-GB" dirty="0" err="1">
                <a:latin typeface="Arial Narrow" panose="020B0606020202030204" pitchFamily="34" charset="0"/>
              </a:rPr>
              <a:t>dependente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exportações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produtos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primários</a:t>
            </a:r>
            <a:r>
              <a:rPr lang="en-GB" dirty="0">
                <a:latin typeface="Arial Narrow" panose="020B0606020202030204" pitchFamily="34" charset="0"/>
              </a:rPr>
              <a:t>, com </a:t>
            </a:r>
            <a:r>
              <a:rPr lang="en-GB" dirty="0" err="1">
                <a:latin typeface="Arial Narrow" panose="020B0606020202030204" pitchFamily="34" charset="0"/>
              </a:rPr>
              <a:t>sinergias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externalidades</a:t>
            </a:r>
            <a:r>
              <a:rPr lang="en-GB" dirty="0">
                <a:latin typeface="Arial Narrow" panose="020B0606020202030204" pitchFamily="34" charset="0"/>
              </a:rPr>
              <a:t>; </a:t>
            </a:r>
            <a:r>
              <a:rPr lang="en-GB" dirty="0" err="1">
                <a:latin typeface="Arial Narrow" panose="020B0606020202030204" pitchFamily="34" charset="0"/>
              </a:rPr>
              <a:t>papel</a:t>
            </a:r>
            <a:r>
              <a:rPr lang="en-GB" dirty="0">
                <a:latin typeface="Arial Narrow" panose="020B0606020202030204" pitchFamily="34" charset="0"/>
              </a:rPr>
              <a:t> do Estado; </a:t>
            </a:r>
            <a:r>
              <a:rPr lang="en-GB" dirty="0" err="1">
                <a:latin typeface="Arial Narrow" panose="020B0606020202030204" pitchFamily="34" charset="0"/>
              </a:rPr>
              <a:t>isolamento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proporcionado</a:t>
            </a:r>
            <a:r>
              <a:rPr lang="en-GB" dirty="0">
                <a:latin typeface="Arial Narrow" panose="020B0606020202030204" pitchFamily="34" charset="0"/>
              </a:rPr>
              <a:t> pela </a:t>
            </a:r>
            <a:r>
              <a:rPr lang="en-GB" dirty="0" err="1">
                <a:latin typeface="Arial Narrow" panose="020B0606020202030204" pitchFamily="34" charset="0"/>
              </a:rPr>
              <a:t>grande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depressão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pelas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guerras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mundiais</a:t>
            </a:r>
            <a:r>
              <a:rPr lang="en-GB" dirty="0">
                <a:latin typeface="Arial Narrow" panose="020B0606020202030204" pitchFamily="34" charset="0"/>
              </a:rPr>
              <a:t>; crise do </a:t>
            </a:r>
            <a:r>
              <a:rPr lang="en-GB" dirty="0" err="1">
                <a:latin typeface="Arial Narrow" panose="020B0606020202030204" pitchFamily="34" charset="0"/>
              </a:rPr>
              <a:t>modelo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acumulação</a:t>
            </a:r>
            <a:r>
              <a:rPr lang="en-GB" dirty="0">
                <a:latin typeface="Arial Narrow" panose="020B0606020202030204" pitchFamily="34" charset="0"/>
              </a:rPr>
              <a:t> com a </a:t>
            </a:r>
            <a:r>
              <a:rPr lang="en-GB" dirty="0" err="1">
                <a:latin typeface="Arial Narrow" panose="020B0606020202030204" pitchFamily="34" charset="0"/>
              </a:rPr>
              <a:t>rápida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expansão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industrialização</a:t>
            </a:r>
            <a:r>
              <a:rPr lang="en-GB" dirty="0">
                <a:latin typeface="Arial Narrow" panose="020B0606020202030204" pitchFamily="34" charset="0"/>
              </a:rPr>
              <a:t>, à </a:t>
            </a:r>
            <a:r>
              <a:rPr lang="en-GB" dirty="0" err="1">
                <a:latin typeface="Arial Narrow" panose="020B0606020202030204" pitchFamily="34" charset="0"/>
              </a:rPr>
              <a:t>medida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que </a:t>
            </a:r>
            <a:r>
              <a:rPr lang="en-GB" dirty="0" err="1">
                <a:latin typeface="Arial Narrow" panose="020B0606020202030204" pitchFamily="34" charset="0"/>
              </a:rPr>
              <a:t>produtos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primários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conseguem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financiar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indústrialização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dependente</a:t>
            </a:r>
            <a:r>
              <a:rPr lang="en-GB" dirty="0">
                <a:latin typeface="Arial Narrow" panose="020B0606020202030204" pitchFamily="34" charset="0"/>
              </a:rPr>
              <a:t>; </a:t>
            </a:r>
            <a:r>
              <a:rPr lang="en-GB" dirty="0" err="1">
                <a:latin typeface="Arial Narrow" panose="020B0606020202030204" pitchFamily="34" charset="0"/>
              </a:rPr>
              <a:t>economias</a:t>
            </a:r>
            <a:r>
              <a:rPr lang="en-GB" dirty="0">
                <a:latin typeface="Arial Narrow" panose="020B0606020202030204" pitchFamily="34" charset="0"/>
              </a:rPr>
              <a:t> que se </a:t>
            </a:r>
            <a:r>
              <a:rPr lang="en-GB" dirty="0" err="1">
                <a:latin typeface="Arial Narrow" panose="020B0606020202030204" pitchFamily="34" charset="0"/>
              </a:rPr>
              <a:t>libertam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dependência</a:t>
            </a:r>
            <a:r>
              <a:rPr lang="en-GB" dirty="0">
                <a:latin typeface="Arial Narrow" panose="020B0606020202030204" pitchFamily="34" charset="0"/>
              </a:rPr>
              <a:t> dos </a:t>
            </a:r>
            <a:r>
              <a:rPr lang="en-GB" dirty="0" err="1">
                <a:latin typeface="Arial Narrow" panose="020B0606020202030204" pitchFamily="34" charset="0"/>
              </a:rPr>
              <a:t>produtos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primários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expandem</a:t>
            </a:r>
            <a:r>
              <a:rPr lang="en-GB" dirty="0">
                <a:latin typeface="Arial Narrow" panose="020B0606020202030204" pitchFamily="34" charset="0"/>
              </a:rPr>
              <a:t> com </a:t>
            </a:r>
            <a:r>
              <a:rPr lang="en-GB" dirty="0" err="1">
                <a:latin typeface="Arial Narrow" panose="020B0606020202030204" pitchFamily="34" charset="0"/>
              </a:rPr>
              <a:t>sucesso</a:t>
            </a:r>
            <a:r>
              <a:rPr lang="en-GB" dirty="0">
                <a:latin typeface="Arial Narrow" panose="020B0606020202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88081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7" y="114913"/>
            <a:ext cx="11777241" cy="579679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Teorias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de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dependência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778120"/>
            <a:ext cx="11777241" cy="5877324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A </a:t>
            </a:r>
            <a:r>
              <a:rPr lang="en-GB" dirty="0" err="1">
                <a:latin typeface="Arial Narrow" panose="020B0606020202030204" pitchFamily="34" charset="0"/>
              </a:rPr>
              <a:t>construção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argumento</a:t>
            </a:r>
            <a:r>
              <a:rPr lang="en-GB" dirty="0">
                <a:latin typeface="Arial Narrow" panose="020B0606020202030204" pitchFamily="34" charset="0"/>
              </a:rPr>
              <a:t>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Sistema global </a:t>
            </a:r>
            <a:r>
              <a:rPr lang="en-GB" dirty="0" err="1">
                <a:latin typeface="Arial Narrow" panose="020B0606020202030204" pitchFamily="34" charset="0"/>
              </a:rPr>
              <a:t>baseado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divisão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internacional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trabalho</a:t>
            </a:r>
            <a:r>
              <a:rPr lang="en-GB" dirty="0">
                <a:latin typeface="Arial Narrow" panose="020B0606020202030204" pitchFamily="34" charset="0"/>
              </a:rPr>
              <a:t>; um </a:t>
            </a:r>
            <a:r>
              <a:rPr lang="en-GB" dirty="0" err="1">
                <a:latin typeface="Arial Narrow" panose="020B0606020202030204" pitchFamily="34" charset="0"/>
              </a:rPr>
              <a:t>centro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uma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periferia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A </a:t>
            </a:r>
            <a:r>
              <a:rPr lang="en-GB" dirty="0" err="1">
                <a:latin typeface="Arial Narrow" panose="020B0606020202030204" pitchFamily="34" charset="0"/>
              </a:rPr>
              <a:t>hipótese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Prebish</a:t>
            </a:r>
            <a:r>
              <a:rPr lang="en-GB" dirty="0">
                <a:latin typeface="Arial Narrow" panose="020B0606020202030204" pitchFamily="34" charset="0"/>
              </a:rPr>
              <a:t>-Singer: </a:t>
            </a:r>
            <a:r>
              <a:rPr lang="en-GB" dirty="0" err="1">
                <a:latin typeface="Arial Narrow" panose="020B0606020202030204" pitchFamily="34" charset="0"/>
              </a:rPr>
              <a:t>tendência</a:t>
            </a:r>
            <a:r>
              <a:rPr lang="en-GB" dirty="0">
                <a:latin typeface="Arial Narrow" panose="020B0606020202030204" pitchFamily="34" charset="0"/>
              </a:rPr>
              <a:t> secular dos </a:t>
            </a:r>
            <a:r>
              <a:rPr lang="en-GB" dirty="0" err="1">
                <a:latin typeface="Arial Narrow" panose="020B0606020202030204" pitchFamily="34" charset="0"/>
              </a:rPr>
              <a:t>termos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troca</a:t>
            </a:r>
            <a:r>
              <a:rPr lang="en-GB" dirty="0">
                <a:latin typeface="Arial Narrow" panose="020B0606020202030204" pitchFamily="34" charset="0"/>
              </a:rPr>
              <a:t> dos </a:t>
            </a:r>
            <a:r>
              <a:rPr lang="en-GB" dirty="0" err="1">
                <a:latin typeface="Arial Narrow" panose="020B0606020202030204" pitchFamily="34" charset="0"/>
              </a:rPr>
              <a:t>produtos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primários</a:t>
            </a:r>
            <a:r>
              <a:rPr lang="en-GB" dirty="0">
                <a:latin typeface="Arial Narrow" panose="020B0606020202030204" pitchFamily="34" charset="0"/>
              </a:rPr>
              <a:t> para se </a:t>
            </a:r>
            <a:r>
              <a:rPr lang="en-GB" dirty="0" err="1">
                <a:latin typeface="Arial Narrow" panose="020B0606020202030204" pitchFamily="34" charset="0"/>
              </a:rPr>
              <a:t>deteriorarem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relação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manufacturados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desacumulação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O </a:t>
            </a:r>
            <a:r>
              <a:rPr lang="en-GB" dirty="0" err="1">
                <a:latin typeface="Arial Narrow" panose="020B0606020202030204" pitchFamily="34" charset="0"/>
              </a:rPr>
              <a:t>centro</a:t>
            </a:r>
            <a:r>
              <a:rPr lang="en-GB" dirty="0">
                <a:latin typeface="Arial Narrow" panose="020B0606020202030204" pitchFamily="34" charset="0"/>
              </a:rPr>
              <a:t> é </a:t>
            </a:r>
            <a:r>
              <a:rPr lang="en-GB" dirty="0" err="1">
                <a:latin typeface="Arial Narrow" panose="020B0606020202030204" pitchFamily="34" charset="0"/>
              </a:rPr>
              <a:t>diversificado</a:t>
            </a:r>
            <a:r>
              <a:rPr lang="en-GB" dirty="0">
                <a:latin typeface="Arial Narrow" panose="020B0606020202030204" pitchFamily="34" charset="0"/>
              </a:rPr>
              <a:t> e com </a:t>
            </a:r>
            <a:r>
              <a:rPr lang="en-GB" dirty="0" err="1">
                <a:latin typeface="Arial Narrow" panose="020B0606020202030204" pitchFamily="34" charset="0"/>
              </a:rPr>
              <a:t>alta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produtividade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todos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sectores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enquanto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periferia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alta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productividade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apenas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enclaves, e </a:t>
            </a:r>
            <a:r>
              <a:rPr lang="en-GB" dirty="0" err="1">
                <a:latin typeface="Arial Narrow" panose="020B0606020202030204" pitchFamily="34" charset="0"/>
              </a:rPr>
              <a:t>baixa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produtividade</a:t>
            </a:r>
            <a:r>
              <a:rPr lang="en-GB" dirty="0">
                <a:latin typeface="Arial Narrow" panose="020B0606020202030204" pitchFamily="34" charset="0"/>
              </a:rPr>
              <a:t> no resto, </a:t>
            </a:r>
            <a:r>
              <a:rPr lang="en-GB" dirty="0" err="1">
                <a:latin typeface="Arial Narrow" panose="020B0606020202030204" pitchFamily="34" charset="0"/>
              </a:rPr>
              <a:t>sendo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especializada</a:t>
            </a:r>
            <a:r>
              <a:rPr lang="en-GB" dirty="0">
                <a:latin typeface="Arial Narrow" panose="020B0606020202030204" pitchFamily="34" charset="0"/>
              </a:rPr>
              <a:t> de forma </a:t>
            </a:r>
            <a:r>
              <a:rPr lang="en-GB" dirty="0" err="1">
                <a:latin typeface="Arial Narrow" panose="020B0606020202030204" pitchFamily="34" charset="0"/>
              </a:rPr>
              <a:t>afunilada</a:t>
            </a:r>
            <a:r>
              <a:rPr lang="en-GB" dirty="0">
                <a:latin typeface="Arial Narrow" panose="020B0606020202030204" pitchFamily="34" charset="0"/>
              </a:rPr>
              <a:t>. Na </a:t>
            </a:r>
            <a:r>
              <a:rPr lang="en-GB" dirty="0" err="1">
                <a:latin typeface="Arial Narrow" panose="020B0606020202030204" pitchFamily="34" charset="0"/>
              </a:rPr>
              <a:t>periferia</a:t>
            </a:r>
            <a:r>
              <a:rPr lang="en-GB" dirty="0">
                <a:latin typeface="Arial Narrow" panose="020B0606020202030204" pitchFamily="34" charset="0"/>
              </a:rPr>
              <a:t>: Alta </a:t>
            </a:r>
            <a:r>
              <a:rPr lang="en-GB" dirty="0" err="1">
                <a:latin typeface="Arial Narrow" panose="020B0606020202030204" pitchFamily="34" charset="0"/>
              </a:rPr>
              <a:t>concentração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rendimento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mercados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expandem</a:t>
            </a:r>
            <a:r>
              <a:rPr lang="en-GB" dirty="0">
                <a:latin typeface="Arial Narrow" panose="020B0606020202030204" pitchFamily="34" charset="0"/>
              </a:rPr>
              <a:t> e a </a:t>
            </a:r>
            <a:r>
              <a:rPr lang="en-GB" dirty="0" err="1">
                <a:latin typeface="Arial Narrow" panose="020B0606020202030204" pitchFamily="34" charset="0"/>
              </a:rPr>
              <a:t>dependência</a:t>
            </a:r>
            <a:r>
              <a:rPr lang="en-GB" dirty="0">
                <a:latin typeface="Arial Narrow" panose="020B0606020202030204" pitchFamily="34" charset="0"/>
              </a:rPr>
              <a:t> de mercados </a:t>
            </a:r>
            <a:r>
              <a:rPr lang="en-GB" dirty="0" err="1">
                <a:latin typeface="Arial Narrow" panose="020B0606020202030204" pitchFamily="34" charset="0"/>
              </a:rPr>
              <a:t>externos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aumenta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exponencialmente</a:t>
            </a:r>
            <a:r>
              <a:rPr lang="en-GB" dirty="0">
                <a:latin typeface="Arial Narrow" panose="020B0606020202030204" pitchFamily="34" charset="0"/>
              </a:rPr>
              <a:t> à </a:t>
            </a:r>
            <a:r>
              <a:rPr lang="en-GB" dirty="0" err="1">
                <a:latin typeface="Arial Narrow" panose="020B0606020202030204" pitchFamily="34" charset="0"/>
              </a:rPr>
              <a:t>medida</a:t>
            </a:r>
            <a:r>
              <a:rPr lang="en-GB" dirty="0">
                <a:latin typeface="Arial Narrow" panose="020B0606020202030204" pitchFamily="34" charset="0"/>
              </a:rPr>
              <a:t> que e a </a:t>
            </a:r>
            <a:r>
              <a:rPr lang="en-GB" dirty="0" err="1">
                <a:latin typeface="Arial Narrow" panose="020B0606020202030204" pitchFamily="34" charset="0"/>
              </a:rPr>
              <a:t>economia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expande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Isto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determina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padrão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produção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distribuição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consumo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Salários</a:t>
            </a:r>
            <a:r>
              <a:rPr lang="en-GB" dirty="0">
                <a:latin typeface="Arial Narrow" panose="020B0606020202030204" pitchFamily="34" charset="0"/>
              </a:rPr>
              <a:t> no </a:t>
            </a:r>
            <a:r>
              <a:rPr lang="en-GB" dirty="0" err="1">
                <a:latin typeface="Arial Narrow" panose="020B0606020202030204" pitchFamily="34" charset="0"/>
              </a:rPr>
              <a:t>centro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mais</a:t>
            </a:r>
            <a:r>
              <a:rPr lang="en-GB" dirty="0">
                <a:latin typeface="Arial Narrow" panose="020B0606020202030204" pitchFamily="34" charset="0"/>
              </a:rPr>
              <a:t> altos (</a:t>
            </a:r>
            <a:r>
              <a:rPr lang="en-GB" dirty="0" err="1">
                <a:latin typeface="Arial Narrow" panose="020B0606020202030204" pitchFamily="34" charset="0"/>
              </a:rPr>
              <a:t>pleno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emprego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ou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melhor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organização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combatividade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laboral</a:t>
            </a:r>
            <a:r>
              <a:rPr lang="en-GB" dirty="0">
                <a:latin typeface="Arial Narrow" panose="020B0606020202030204" pitchFamily="34" charset="0"/>
              </a:rPr>
              <a:t>), </a:t>
            </a:r>
            <a:r>
              <a:rPr lang="en-GB" dirty="0" err="1">
                <a:latin typeface="Arial Narrow" panose="020B0606020202030204" pitchFamily="34" charset="0"/>
              </a:rPr>
              <a:t>pelo</a:t>
            </a:r>
            <a:r>
              <a:rPr lang="en-GB" dirty="0">
                <a:latin typeface="Arial Narrow" panose="020B0606020202030204" pitchFamily="34" charset="0"/>
              </a:rPr>
              <a:t> que o </a:t>
            </a:r>
            <a:r>
              <a:rPr lang="en-GB" dirty="0" err="1">
                <a:latin typeface="Arial Narrow" panose="020B0606020202030204" pitchFamily="34" charset="0"/>
              </a:rPr>
              <a:t>centro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ganha</a:t>
            </a:r>
            <a:r>
              <a:rPr lang="en-GB" dirty="0">
                <a:latin typeface="Arial Narrow" panose="020B0606020202030204" pitchFamily="34" charset="0"/>
              </a:rPr>
              <a:t> sempre – </a:t>
            </a:r>
            <a:r>
              <a:rPr lang="en-GB" dirty="0" err="1">
                <a:latin typeface="Arial Narrow" panose="020B0606020202030204" pitchFamily="34" charset="0"/>
              </a:rPr>
              <a:t>exporta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mais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caro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compra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mais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barato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8702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8" y="295155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Teorias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de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dependência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1284790"/>
            <a:ext cx="11777241" cy="537065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>
                <a:solidFill>
                  <a:prstClr val="black"/>
                </a:solidFill>
                <a:latin typeface="Arial Narrow" panose="020B0606020202030204" pitchFamily="34" charset="0"/>
              </a:rPr>
              <a:t>Portanto, capitalismo desigual é estrutural, construído na mecânica das relações entre o centro e a periferia.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>
                <a:solidFill>
                  <a:prstClr val="black"/>
                </a:solidFill>
                <a:latin typeface="Arial Narrow" panose="020B0606020202030204" pitchFamily="34" charset="0"/>
              </a:rPr>
              <a:t>Solução: industrialização. Esta é uma transformação não marginal, necessidade do Estado. Mas: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>
                <a:solidFill>
                  <a:prstClr val="black"/>
                </a:solidFill>
                <a:latin typeface="Arial Narrow" panose="020B0606020202030204" pitchFamily="34" charset="0"/>
              </a:rPr>
              <a:t>Políticas têm de ser “nacionalistas” e focadas para dentro: competição, taxas de câmbio sobrevalorizadas facilitam importações de tecnologia/equipamento mas dificultam exportações, necessidade de desenvolver ligações internas (substituição </a:t>
            </a:r>
            <a:r>
              <a:rPr lang="pt-PT" dirty="0" err="1">
                <a:solidFill>
                  <a:prstClr val="black"/>
                </a:solidFill>
                <a:latin typeface="Arial Narrow" panose="020B0606020202030204" pitchFamily="34" charset="0"/>
              </a:rPr>
              <a:t>efectiva</a:t>
            </a:r>
            <a:r>
              <a:rPr lang="pt-PT" dirty="0">
                <a:solidFill>
                  <a:prstClr val="black"/>
                </a:solidFill>
                <a:latin typeface="Arial Narrow" panose="020B0606020202030204" pitchFamily="34" charset="0"/>
              </a:rPr>
              <a:t> de importações, ou complementaridades, e economias de escala através da restrição da competição)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PT" dirty="0">
                <a:solidFill>
                  <a:prstClr val="black"/>
                </a:solidFill>
                <a:latin typeface="Arial Narrow" panose="020B0606020202030204" pitchFamily="34" charset="0"/>
              </a:rPr>
              <a:t>Elites nacionais e estruturas económicas são “subservientes” ao status quo e resistem às mudanças, e a economia global é monopolista (e com tendência para o desperdício, porque os lucros crescem mais depressa que os salários e a economia capitalista não consegue absorver o excedente) – logo, o </a:t>
            </a:r>
            <a:r>
              <a:rPr lang="pt-PT" dirty="0" err="1">
                <a:solidFill>
                  <a:prstClr val="black"/>
                </a:solidFill>
                <a:latin typeface="Arial Narrow" panose="020B0606020202030204" pitchFamily="34" charset="0"/>
              </a:rPr>
              <a:t>optimismo</a:t>
            </a:r>
            <a:r>
              <a:rPr lang="pt-PT" dirty="0">
                <a:solidFill>
                  <a:prstClr val="black"/>
                </a:solidFill>
                <a:latin typeface="Arial Narrow" panose="020B0606020202030204" pitchFamily="34" charset="0"/>
              </a:rPr>
              <a:t> de P-S não tem razão de ser. Necessidade de cortar com o centro.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08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6" y="138897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Tensões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nas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teorias</a:t>
            </a:r>
            <a:r>
              <a:rPr lang="en-GB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de 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dependência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931762"/>
            <a:ext cx="11777241" cy="5723682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Macroeconómicas</a:t>
            </a:r>
            <a:r>
              <a:rPr lang="en-GB" dirty="0">
                <a:latin typeface="Arial Narrow" panose="020B0606020202030204" pitchFamily="34" charset="0"/>
              </a:rPr>
              <a:t>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Custos (</a:t>
            </a:r>
            <a:r>
              <a:rPr lang="en-GB" dirty="0" err="1">
                <a:latin typeface="Arial Narrow" panose="020B0606020202030204" pitchFamily="34" charset="0"/>
              </a:rPr>
              <a:t>competividade</a:t>
            </a:r>
            <a:r>
              <a:rPr lang="en-GB" dirty="0">
                <a:latin typeface="Arial Narrow" panose="020B0606020202030204" pitchFamily="34" charset="0"/>
              </a:rPr>
              <a:t>), </a:t>
            </a:r>
            <a:r>
              <a:rPr lang="en-GB" dirty="0" err="1">
                <a:latin typeface="Arial Narrow" panose="020B0606020202030204" pitchFamily="34" charset="0"/>
              </a:rPr>
              <a:t>moeda</a:t>
            </a:r>
            <a:r>
              <a:rPr lang="en-GB" dirty="0">
                <a:latin typeface="Arial Narrow" panose="020B0606020202030204" pitchFamily="34" charset="0"/>
              </a:rPr>
              <a:t> externa, </a:t>
            </a:r>
            <a:r>
              <a:rPr lang="en-GB" dirty="0" err="1">
                <a:latin typeface="Arial Narrow" panose="020B0606020202030204" pitchFamily="34" charset="0"/>
              </a:rPr>
              <a:t>fiscais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poupança</a:t>
            </a:r>
            <a:r>
              <a:rPr lang="en-GB" dirty="0">
                <a:latin typeface="Arial Narrow" panose="020B0606020202030204" pitchFamily="34" charset="0"/>
              </a:rPr>
              <a:t>, mercados, </a:t>
            </a:r>
            <a:r>
              <a:rPr lang="en-GB" dirty="0" err="1">
                <a:latin typeface="Arial Narrow" panose="020B0606020202030204" pitchFamily="34" charset="0"/>
              </a:rPr>
              <a:t>dependência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imprtações</a:t>
            </a:r>
            <a:r>
              <a:rPr lang="en-GB" dirty="0">
                <a:latin typeface="Arial Narrow" panose="020B0606020202030204" pitchFamily="34" charset="0"/>
              </a:rPr>
              <a:t> de bens de capital e </a:t>
            </a:r>
            <a:r>
              <a:rPr lang="en-GB" dirty="0" err="1">
                <a:latin typeface="Arial Narrow" panose="020B0606020202030204" pitchFamily="34" charset="0"/>
              </a:rPr>
              <a:t>dificuldades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ajustamento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tripla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dependência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importações</a:t>
            </a:r>
            <a:r>
              <a:rPr lang="en-GB" dirty="0">
                <a:latin typeface="Arial Narrow" panose="020B0606020202030204" pitchFamily="34" charset="0"/>
              </a:rPr>
              <a:t> (bens de capital, bens </a:t>
            </a:r>
            <a:r>
              <a:rPr lang="en-GB" dirty="0" err="1">
                <a:latin typeface="Arial Narrow" panose="020B0606020202030204" pitchFamily="34" charset="0"/>
              </a:rPr>
              <a:t>intermediários</a:t>
            </a:r>
            <a:r>
              <a:rPr lang="en-GB" dirty="0">
                <a:latin typeface="Arial Narrow" panose="020B0606020202030204" pitchFamily="34" charset="0"/>
              </a:rPr>
              <a:t> e bens de </a:t>
            </a:r>
            <a:r>
              <a:rPr lang="en-GB" dirty="0" err="1">
                <a:latin typeface="Arial Narrow" panose="020B0606020202030204" pitchFamily="34" charset="0"/>
              </a:rPr>
              <a:t>consumo</a:t>
            </a:r>
            <a:r>
              <a:rPr lang="en-GB" dirty="0">
                <a:latin typeface="Arial Narrow" panose="020B0606020202030204" pitchFamily="34" charset="0"/>
              </a:rPr>
              <a:t>)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Conceptual: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uma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visão</a:t>
            </a:r>
            <a:r>
              <a:rPr lang="en-GB" dirty="0">
                <a:latin typeface="Arial Narrow" panose="020B0606020202030204" pitchFamily="34" charset="0"/>
              </a:rPr>
              <a:t> de capitalism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modo de </a:t>
            </a:r>
            <a:r>
              <a:rPr lang="en-GB" dirty="0" err="1">
                <a:latin typeface="Arial Narrow" panose="020B0606020202030204" pitchFamily="34" charset="0"/>
              </a:rPr>
              <a:t>produção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baseado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propriedade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privada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exploração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força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trabalho</a:t>
            </a:r>
            <a:r>
              <a:rPr lang="en-GB" dirty="0">
                <a:latin typeface="Arial Narrow" panose="020B0606020202030204" pitchFamily="34" charset="0"/>
              </a:rPr>
              <a:t> para </a:t>
            </a:r>
            <a:r>
              <a:rPr lang="en-GB" dirty="0" err="1">
                <a:latin typeface="Arial Narrow" panose="020B0606020202030204" pitchFamily="34" charset="0"/>
              </a:rPr>
              <a:t>produção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mercadorias</a:t>
            </a:r>
            <a:r>
              <a:rPr lang="en-GB" dirty="0">
                <a:latin typeface="Arial Narrow" panose="020B0606020202030204" pitchFamily="34" charset="0"/>
              </a:rPr>
              <a:t> com o </a:t>
            </a:r>
            <a:r>
              <a:rPr lang="en-GB" dirty="0" err="1">
                <a:latin typeface="Arial Narrow" panose="020B0606020202030204" pitchFamily="34" charset="0"/>
              </a:rPr>
              <a:t>propósito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gerar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lucros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é um </a:t>
            </a:r>
            <a:r>
              <a:rPr lang="en-GB" dirty="0" err="1">
                <a:latin typeface="Arial Narrow" panose="020B0606020202030204" pitchFamily="34" charset="0"/>
              </a:rPr>
              <a:t>problema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nações</a:t>
            </a:r>
            <a:r>
              <a:rPr lang="en-GB" dirty="0">
                <a:latin typeface="Arial Narrow" panose="020B0606020202030204" pitchFamily="34" charset="0"/>
              </a:rPr>
              <a:t>, mas de </a:t>
            </a:r>
            <a:r>
              <a:rPr lang="en-GB" dirty="0" err="1">
                <a:latin typeface="Arial Narrow" panose="020B0606020202030204" pitchFamily="34" charset="0"/>
              </a:rPr>
              <a:t>capitalismo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Capitalismo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é </a:t>
            </a:r>
            <a:r>
              <a:rPr lang="en-GB" dirty="0" err="1">
                <a:latin typeface="Arial Narrow" panose="020B0606020202030204" pitchFamily="34" charset="0"/>
              </a:rPr>
              <a:t>apenas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nível</a:t>
            </a:r>
            <a:r>
              <a:rPr lang="en-GB" dirty="0">
                <a:latin typeface="Arial Narrow" panose="020B0606020202030204" pitchFamily="34" charset="0"/>
              </a:rPr>
              <a:t> global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Conflito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primário</a:t>
            </a:r>
            <a:r>
              <a:rPr lang="en-GB" dirty="0">
                <a:latin typeface="Arial Narrow" panose="020B0606020202030204" pitchFamily="34" charset="0"/>
              </a:rPr>
              <a:t> é entre capital e </a:t>
            </a:r>
            <a:r>
              <a:rPr lang="en-GB" dirty="0" err="1">
                <a:latin typeface="Arial Narrow" panose="020B0606020202030204" pitchFamily="34" charset="0"/>
              </a:rPr>
              <a:t>trabalho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diferentes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formas</a:t>
            </a:r>
            <a:r>
              <a:rPr lang="en-GB" dirty="0">
                <a:latin typeface="Arial Narrow" panose="020B0606020202030204" pitchFamily="34" charset="0"/>
              </a:rPr>
              <a:t> de capital e de </a:t>
            </a:r>
            <a:r>
              <a:rPr lang="en-GB" dirty="0" err="1">
                <a:latin typeface="Arial Narrow" panose="020B0606020202030204" pitchFamily="34" charset="0"/>
              </a:rPr>
              <a:t>trabalho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390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643" y="283581"/>
            <a:ext cx="11696218" cy="671330"/>
          </a:xfrm>
        </p:spPr>
        <p:txBody>
          <a:bodyPr>
            <a:normAutofit/>
          </a:bodyPr>
          <a:lstStyle/>
          <a:p>
            <a:r>
              <a:rPr lang="pt-PT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Bibliography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643" y="1186404"/>
            <a:ext cx="11696218" cy="537065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Harvey, D., 1990. The condition of post modernity. Blackwell: Oxford.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Chibber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V., 2013.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Post-colonial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theory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specter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capital. Verso: London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Jameson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F., 1991.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Post-modernism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cultural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logic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PT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late capitalismo. Verso: London.</a:t>
            </a:r>
            <a:endParaRPr lang="en-GB" sz="2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Milonakis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D., 2006. Pioneers of economic history. In </a:t>
            </a: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Jomo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Fine (eds) The new development economics. Zed Books: London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Milonakis</a:t>
            </a:r>
            <a:r>
              <a:rPr lang="en-GB" sz="2400" dirty="0">
                <a:latin typeface="Arial Narrow" panose="020B0606020202030204" pitchFamily="34" charset="0"/>
                <a:cs typeface="Times New Roman" panose="02020603050405020304" pitchFamily="18" charset="0"/>
              </a:rPr>
              <a:t>, D. and B. Fine. 2009. From political economy to economics – method, the social and the historical in the evolution of economic theory.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2400" dirty="0" err="1">
                <a:latin typeface="Arial Narrow" panose="020B0606020202030204" pitchFamily="34" charset="0"/>
              </a:rPr>
              <a:t>Polanyi</a:t>
            </a:r>
            <a:r>
              <a:rPr lang="pt-PT" sz="2400" dirty="0">
                <a:latin typeface="Arial Narrow" panose="020B0606020202030204" pitchFamily="34" charset="0"/>
              </a:rPr>
              <a:t>, K., 2001.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great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transformation</a:t>
            </a:r>
            <a:r>
              <a:rPr lang="pt-PT" sz="2400" dirty="0">
                <a:latin typeface="Arial Narrow" panose="020B0606020202030204" pitchFamily="34" charset="0"/>
              </a:rPr>
              <a:t>, </a:t>
            </a:r>
            <a:r>
              <a:rPr lang="pt-PT" sz="2400" dirty="0" err="1">
                <a:latin typeface="Arial Narrow" panose="020B0606020202030204" pitchFamily="34" charset="0"/>
              </a:rPr>
              <a:t>the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political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and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economic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origins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of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r>
              <a:rPr lang="pt-PT" sz="2400" dirty="0" err="1">
                <a:latin typeface="Arial Narrow" panose="020B0606020202030204" pitchFamily="34" charset="0"/>
              </a:rPr>
              <a:t>our</a:t>
            </a:r>
            <a:r>
              <a:rPr lang="pt-PT" sz="2400" dirty="0">
                <a:latin typeface="Arial Narrow" panose="020B0606020202030204" pitchFamily="34" charset="0"/>
              </a:rPr>
              <a:t> time. Beacon </a:t>
            </a:r>
            <a:r>
              <a:rPr lang="pt-PT" sz="2400" dirty="0" err="1">
                <a:latin typeface="Arial Narrow" panose="020B0606020202030204" pitchFamily="34" charset="0"/>
              </a:rPr>
              <a:t>Press</a:t>
            </a:r>
            <a:r>
              <a:rPr lang="pt-PT" sz="2400" dirty="0">
                <a:latin typeface="Arial Narrow" panose="020B0606020202030204" pitchFamily="34" charset="0"/>
              </a:rPr>
              <a:t>: Boston.</a:t>
            </a:r>
            <a:endParaRPr lang="en-GB" sz="2400" dirty="0">
              <a:latin typeface="Arial Narrow" panose="020B0606020202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Power, M., 2014. </a:t>
            </a: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Enlightment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 era of modernity, in Desai and Potter (eds.) The companion to development studies (3</a:t>
            </a:r>
            <a:r>
              <a:rPr lang="en-GB" sz="24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edition). Routledge: London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Rist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G., 2014. The history of development: form western origins to global faith (4</a:t>
            </a:r>
            <a:r>
              <a:rPr lang="en-GB" sz="2400" baseline="300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edition). Zed Books: London.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Saad-</a:t>
            </a: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Filho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Alfredo, 2005. The rise and decline of Latin American structuralism and dependency theory. In </a:t>
            </a: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Jomo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Reinert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2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en-GB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The origins of development economics. Zed Books: London. </a:t>
            </a:r>
          </a:p>
        </p:txBody>
      </p:sp>
    </p:spTree>
    <p:extLst>
      <p:ext uri="{BB962C8B-B14F-4D97-AF65-F5344CB8AC3E}">
        <p14:creationId xmlns:p14="http://schemas.microsoft.com/office/powerpoint/2010/main" val="379504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 da aula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399592"/>
            <a:ext cx="11532637" cy="5122506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Estruturalismo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Teorias de Dependência</a:t>
            </a:r>
          </a:p>
        </p:txBody>
      </p:sp>
    </p:spTree>
    <p:extLst>
      <p:ext uri="{BB962C8B-B14F-4D97-AF65-F5344CB8AC3E}">
        <p14:creationId xmlns:p14="http://schemas.microsoft.com/office/powerpoint/2010/main" val="279003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7" y="151720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Estruturalismo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1057836"/>
            <a:ext cx="11777241" cy="5597608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Explora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relação</a:t>
            </a:r>
            <a:r>
              <a:rPr lang="en-GB" dirty="0">
                <a:latin typeface="Arial Narrow" panose="020B0606020202030204" pitchFamily="34" charset="0"/>
              </a:rPr>
              <a:t> entre </a:t>
            </a:r>
            <a:r>
              <a:rPr lang="en-GB" dirty="0" err="1">
                <a:latin typeface="Arial Narrow" panose="020B0606020202030204" pitchFamily="34" charset="0"/>
              </a:rPr>
              <a:t>factores</a:t>
            </a:r>
            <a:r>
              <a:rPr lang="en-GB" dirty="0">
                <a:latin typeface="Arial Narrow" panose="020B0606020202030204" pitchFamily="34" charset="0"/>
              </a:rPr>
              <a:t> “</a:t>
            </a:r>
            <a:r>
              <a:rPr lang="en-GB" dirty="0" err="1">
                <a:latin typeface="Arial Narrow" panose="020B0606020202030204" pitchFamily="34" charset="0"/>
              </a:rPr>
              <a:t>estruturais</a:t>
            </a:r>
            <a:r>
              <a:rPr lang="en-GB" dirty="0">
                <a:latin typeface="Arial Narrow" panose="020B0606020202030204" pitchFamily="34" charset="0"/>
              </a:rPr>
              <a:t>”,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vez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ficar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limitado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aos</a:t>
            </a:r>
            <a:r>
              <a:rPr lang="en-GB" dirty="0">
                <a:latin typeface="Arial Narrow" panose="020B0606020202030204" pitchFamily="34" charset="0"/>
              </a:rPr>
              <a:t> mercados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b="1" dirty="0" err="1">
                <a:latin typeface="Arial Narrow" panose="020B0606020202030204" pitchFamily="34" charset="0"/>
              </a:rPr>
              <a:t>Componentes</a:t>
            </a:r>
            <a:r>
              <a:rPr lang="en-GB" b="1" dirty="0">
                <a:latin typeface="Arial Narrow" panose="020B0606020202030204" pitchFamily="34" charset="0"/>
              </a:rPr>
              <a:t> do mercado</a:t>
            </a:r>
            <a:r>
              <a:rPr lang="en-GB" dirty="0">
                <a:latin typeface="Arial Narrow" panose="020B0606020202030204" pitchFamily="34" charset="0"/>
              </a:rPr>
              <a:t>: </a:t>
            </a:r>
            <a:r>
              <a:rPr lang="en-GB" dirty="0" err="1">
                <a:latin typeface="Arial Narrow" panose="020B0606020202030204" pitchFamily="34" charset="0"/>
              </a:rPr>
              <a:t>preços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procura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oferta</a:t>
            </a:r>
            <a:r>
              <a:rPr lang="en-GB" dirty="0">
                <a:latin typeface="Arial Narrow" panose="020B0606020202030204" pitchFamily="34" charset="0"/>
              </a:rPr>
              <a:t>. A </a:t>
            </a:r>
            <a:r>
              <a:rPr lang="en-GB" dirty="0" err="1">
                <a:latin typeface="Arial Narrow" panose="020B0606020202030204" pitchFamily="34" charset="0"/>
              </a:rPr>
              <a:t>economia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ortodoxa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trata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deste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factores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felxíveis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facilmente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ajustáveis</a:t>
            </a:r>
            <a:r>
              <a:rPr lang="en-GB" dirty="0">
                <a:latin typeface="Arial Narrow" panose="020B0606020202030204" pitchFamily="34" charset="0"/>
              </a:rPr>
              <a:t>, e da </a:t>
            </a:r>
            <a:r>
              <a:rPr lang="en-GB" dirty="0" err="1">
                <a:latin typeface="Arial Narrow" panose="020B0606020202030204" pitchFamily="34" charset="0"/>
              </a:rPr>
              <a:t>realção</a:t>
            </a:r>
            <a:r>
              <a:rPr lang="en-GB" dirty="0">
                <a:latin typeface="Arial Narrow" panose="020B0606020202030204" pitchFamily="34" charset="0"/>
              </a:rPr>
              <a:t> entre </a:t>
            </a:r>
            <a:r>
              <a:rPr lang="en-GB" dirty="0" err="1">
                <a:latin typeface="Arial Narrow" panose="020B0606020202030204" pitchFamily="34" charset="0"/>
              </a:rPr>
              <a:t>eles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apenas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transacções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Especificidade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oferta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procura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quê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se </a:t>
            </a:r>
            <a:r>
              <a:rPr lang="en-GB" dirty="0" err="1">
                <a:latin typeface="Arial Narrow" panose="020B0606020202030204" pitchFamily="34" charset="0"/>
              </a:rPr>
              <a:t>produz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quem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faz</a:t>
            </a:r>
            <a:r>
              <a:rPr lang="en-GB" dirty="0">
                <a:latin typeface="Arial Narrow" panose="020B0606020202030204" pitchFamily="34" charset="0"/>
              </a:rPr>
              <a:t>, para </a:t>
            </a:r>
            <a:r>
              <a:rPr lang="en-GB" dirty="0" err="1">
                <a:latin typeface="Arial Narrow" panose="020B0606020202030204" pitchFamily="34" charset="0"/>
              </a:rPr>
              <a:t>quê</a:t>
            </a:r>
            <a:r>
              <a:rPr lang="en-GB" dirty="0">
                <a:latin typeface="Arial Narrow" panose="020B0606020202030204" pitchFamily="34" charset="0"/>
              </a:rPr>
              <a:t>, etc.) é </a:t>
            </a:r>
            <a:r>
              <a:rPr lang="en-GB" dirty="0" err="1">
                <a:latin typeface="Arial Narrow" panose="020B0606020202030204" pitchFamily="34" charset="0"/>
              </a:rPr>
              <a:t>irrelevante</a:t>
            </a:r>
            <a:r>
              <a:rPr lang="en-GB" dirty="0">
                <a:latin typeface="Arial Narrow" panose="020B0606020202030204" pitchFamily="34" charset="0"/>
              </a:rPr>
              <a:t>. O que </a:t>
            </a:r>
            <a:r>
              <a:rPr lang="en-GB" dirty="0" err="1">
                <a:latin typeface="Arial Narrow" panose="020B0606020202030204" pitchFamily="34" charset="0"/>
              </a:rPr>
              <a:t>interessa</a:t>
            </a:r>
            <a:r>
              <a:rPr lang="en-GB" dirty="0">
                <a:latin typeface="Arial Narrow" panose="020B0606020202030204" pitchFamily="34" charset="0"/>
              </a:rPr>
              <a:t> é o </a:t>
            </a:r>
            <a:r>
              <a:rPr lang="en-GB" dirty="0" err="1">
                <a:latin typeface="Arial Narrow" panose="020B0606020202030204" pitchFamily="34" charset="0"/>
              </a:rPr>
              <a:t>equilíbrio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obtido</a:t>
            </a:r>
            <a:r>
              <a:rPr lang="en-GB" dirty="0">
                <a:latin typeface="Arial Narrow" panose="020B0606020202030204" pitchFamily="34" charset="0"/>
              </a:rPr>
              <a:t> pela </a:t>
            </a:r>
            <a:r>
              <a:rPr lang="en-GB" dirty="0" err="1">
                <a:latin typeface="Arial Narrow" panose="020B0606020202030204" pitchFamily="34" charset="0"/>
              </a:rPr>
              <a:t>racionalidade</a:t>
            </a:r>
            <a:r>
              <a:rPr lang="en-GB" dirty="0">
                <a:latin typeface="Arial Narrow" panose="020B0606020202030204" pitchFamily="34" charset="0"/>
              </a:rPr>
              <a:t> individual e </a:t>
            </a:r>
            <a:r>
              <a:rPr lang="en-GB" dirty="0" err="1">
                <a:latin typeface="Arial Narrow" panose="020B0606020202030204" pitchFamily="34" charset="0"/>
              </a:rPr>
              <a:t>respeito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pelas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vantagens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comparativas</a:t>
            </a:r>
            <a:r>
              <a:rPr lang="en-GB" dirty="0">
                <a:latin typeface="Arial Narrow" panose="020B0606020202030204" pitchFamily="34" charset="0"/>
              </a:rPr>
              <a:t>.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b="1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: o que </a:t>
            </a:r>
            <a:r>
              <a:rPr lang="en-GB" dirty="0" err="1">
                <a:latin typeface="Arial Narrow" panose="020B0606020202030204" pitchFamily="34" charset="0"/>
              </a:rPr>
              <a:t>existe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atrás</a:t>
            </a:r>
            <a:r>
              <a:rPr lang="en-GB" dirty="0">
                <a:latin typeface="Arial Narrow" panose="020B0606020202030204" pitchFamily="34" charset="0"/>
              </a:rPr>
              <a:t> e para </a:t>
            </a:r>
            <a:r>
              <a:rPr lang="en-GB" dirty="0" err="1">
                <a:latin typeface="Arial Narrow" panose="020B0606020202030204" pitchFamily="34" charset="0"/>
              </a:rPr>
              <a:t>além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desses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factores</a:t>
            </a:r>
            <a:r>
              <a:rPr lang="en-GB" dirty="0">
                <a:latin typeface="Arial Narrow" panose="020B0606020202030204" pitchFamily="34" charset="0"/>
              </a:rPr>
              <a:t> de mercado: </a:t>
            </a:r>
            <a:r>
              <a:rPr lang="en-GB" dirty="0" err="1">
                <a:latin typeface="Arial Narrow" panose="020B0606020202030204" pitchFamily="34" charset="0"/>
              </a:rPr>
              <a:t>instituições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tecnologia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relações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sociais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história</a:t>
            </a:r>
            <a:r>
              <a:rPr lang="en-GB" dirty="0">
                <a:latin typeface="Arial Narrow" panose="020B0606020202030204" pitchFamily="34" charset="0"/>
              </a:rPr>
              <a:t>, etc.. </a:t>
            </a:r>
            <a:r>
              <a:rPr lang="en-GB" dirty="0" err="1">
                <a:latin typeface="Arial Narrow" panose="020B0606020202030204" pitchFamily="34" charset="0"/>
              </a:rPr>
              <a:t>Imprtância</a:t>
            </a:r>
            <a:r>
              <a:rPr lang="en-GB" dirty="0">
                <a:latin typeface="Arial Narrow" panose="020B0606020202030204" pitchFamily="34" charset="0"/>
              </a:rPr>
              <a:t> das </a:t>
            </a:r>
            <a:r>
              <a:rPr lang="en-GB" dirty="0" err="1">
                <a:latin typeface="Arial Narrow" panose="020B0606020202030204" pitchFamily="34" charset="0"/>
              </a:rPr>
              <a:t>especificidades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sectoriais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sociais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históricas</a:t>
            </a:r>
            <a:r>
              <a:rPr lang="en-GB" dirty="0">
                <a:latin typeface="Arial Narrow" panose="020B0606020202030204" pitchFamily="34" charset="0"/>
              </a:rPr>
              <a:t>), das </a:t>
            </a:r>
            <a:r>
              <a:rPr lang="en-GB" dirty="0" err="1">
                <a:latin typeface="Arial Narrow" panose="020B0606020202030204" pitchFamily="34" charset="0"/>
              </a:rPr>
              <a:t>fricções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ajustamento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automático</a:t>
            </a:r>
            <a:r>
              <a:rPr lang="en-GB" dirty="0">
                <a:latin typeface="Arial Narrow" panose="020B0606020202030204" pitchFamily="34" charset="0"/>
              </a:rPr>
              <a:t>), das </a:t>
            </a:r>
            <a:r>
              <a:rPr lang="en-GB" dirty="0" err="1">
                <a:latin typeface="Arial Narrow" panose="020B0606020202030204" pitchFamily="34" charset="0"/>
              </a:rPr>
              <a:t>externalidades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efeitos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multiplicadores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sinergias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ligações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complementaridades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economias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escala</a:t>
            </a:r>
            <a:r>
              <a:rPr lang="en-GB" dirty="0">
                <a:latin typeface="Arial Narrow" panose="020B0606020202030204" pitchFamily="34" charset="0"/>
              </a:rPr>
              <a:t>, etc.), </a:t>
            </a:r>
            <a:r>
              <a:rPr lang="en-GB" dirty="0" err="1">
                <a:latin typeface="Arial Narrow" panose="020B0606020202030204" pitchFamily="34" charset="0"/>
              </a:rPr>
              <a:t>tensões</a:t>
            </a:r>
            <a:r>
              <a:rPr lang="en-GB" dirty="0">
                <a:latin typeface="Arial Narrow" panose="020B0606020202030204" pitchFamily="34" charset="0"/>
              </a:rPr>
              <a:t>/</a:t>
            </a:r>
            <a:r>
              <a:rPr lang="en-GB" dirty="0" err="1">
                <a:latin typeface="Arial Narrow" panose="020B0606020202030204" pitchFamily="34" charset="0"/>
              </a:rPr>
              <a:t>contradições</a:t>
            </a:r>
            <a:r>
              <a:rPr lang="en-GB" dirty="0">
                <a:latin typeface="Arial Narrow" panose="020B0606020202030204" pitchFamily="34" charset="0"/>
              </a:rPr>
              <a:t> (entre </a:t>
            </a:r>
            <a:r>
              <a:rPr lang="en-GB" dirty="0" err="1">
                <a:latin typeface="Arial Narrow" panose="020B0606020202030204" pitchFamily="34" charset="0"/>
              </a:rPr>
              <a:t>estructuras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objectvos</a:t>
            </a:r>
            <a:r>
              <a:rPr lang="en-GB" dirty="0">
                <a:latin typeface="Arial Narrow" panose="020B0606020202030204" pitchFamily="34" charset="0"/>
              </a:rPr>
              <a:t>, interesses </a:t>
            </a:r>
            <a:r>
              <a:rPr lang="en-GB" dirty="0" err="1">
                <a:latin typeface="Arial Narrow" panose="020B0606020202030204" pitchFamily="34" charset="0"/>
              </a:rPr>
              <a:t>sociais</a:t>
            </a:r>
            <a:r>
              <a:rPr lang="en-GB" dirty="0">
                <a:latin typeface="Arial Narrow" panose="020B0606020202030204" pitchFamily="34" charset="0"/>
              </a:rPr>
              <a:t>, etc.). </a:t>
            </a:r>
            <a:r>
              <a:rPr lang="en-GB" dirty="0" err="1">
                <a:latin typeface="Arial Narrow" panose="020B0606020202030204" pitchFamily="34" charset="0"/>
              </a:rPr>
              <a:t>Estas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questões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são</a:t>
            </a:r>
            <a:r>
              <a:rPr lang="en-GB" dirty="0">
                <a:latin typeface="Arial Narrow" panose="020B0606020202030204" pitchFamily="34" charset="0"/>
              </a:rPr>
              <a:t> o </a:t>
            </a:r>
            <a:r>
              <a:rPr lang="en-GB" dirty="0" err="1">
                <a:latin typeface="Arial Narrow" panose="020B0606020202030204" pitchFamily="34" charset="0"/>
              </a:rPr>
              <a:t>núcleo</a:t>
            </a:r>
            <a:r>
              <a:rPr lang="en-GB" dirty="0">
                <a:latin typeface="Arial Narrow" panose="020B0606020202030204" pitchFamily="34" charset="0"/>
              </a:rPr>
              <a:t> dos </a:t>
            </a:r>
            <a:r>
              <a:rPr lang="en-GB" dirty="0" err="1">
                <a:latin typeface="Arial Narrow" panose="020B0606020202030204" pitchFamily="34" charset="0"/>
              </a:rPr>
              <a:t>sistemas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dinâmicas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económicos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sociais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160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8" y="295155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Estruturalismo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1094642"/>
            <a:ext cx="11777241" cy="5560801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Enquanto</a:t>
            </a:r>
            <a:r>
              <a:rPr lang="en-GB" dirty="0">
                <a:latin typeface="Arial Narrow" panose="020B0606020202030204" pitchFamily="34" charset="0"/>
              </a:rPr>
              <a:t> “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mercados” </a:t>
            </a:r>
            <a:r>
              <a:rPr lang="en-GB" dirty="0" err="1">
                <a:latin typeface="Arial Narrow" panose="020B0606020202030204" pitchFamily="34" charset="0"/>
              </a:rPr>
              <a:t>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focados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ajustamento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equilíbrio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embora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acumulação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capitalista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crie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instabilidade</a:t>
            </a:r>
            <a:r>
              <a:rPr lang="en-GB" dirty="0">
                <a:latin typeface="Arial Narrow" panose="020B0606020202030204" pitchFamily="34" charset="0"/>
              </a:rPr>
              <a:t> e crises, que o capitalism </a:t>
            </a:r>
            <a:r>
              <a:rPr lang="en-GB" dirty="0" err="1">
                <a:latin typeface="Arial Narrow" panose="020B0606020202030204" pitchFamily="34" charset="0"/>
              </a:rPr>
              <a:t>necessita</a:t>
            </a:r>
            <a:r>
              <a:rPr lang="en-GB" dirty="0">
                <a:latin typeface="Arial Narrow" panose="020B0606020202030204" pitchFamily="34" charset="0"/>
              </a:rPr>
              <a:t> para se </a:t>
            </a:r>
            <a:r>
              <a:rPr lang="en-GB" dirty="0" err="1">
                <a:latin typeface="Arial Narrow" panose="020B0606020202030204" pitchFamily="34" charset="0"/>
              </a:rPr>
              <a:t>reestruturar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renovar</a:t>
            </a:r>
            <a:r>
              <a:rPr lang="en-GB" dirty="0">
                <a:latin typeface="Arial Narrow" panose="020B0606020202030204" pitchFamily="34" charset="0"/>
              </a:rPr>
              <a:t>), as “</a:t>
            </a:r>
            <a:r>
              <a:rPr lang="en-GB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” </a:t>
            </a:r>
            <a:r>
              <a:rPr lang="en-GB" dirty="0" err="1">
                <a:latin typeface="Arial Narrow" panose="020B0606020202030204" pitchFamily="34" charset="0"/>
              </a:rPr>
              <a:t>são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acerca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transformação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económica</a:t>
            </a:r>
            <a:r>
              <a:rPr lang="en-GB" dirty="0">
                <a:latin typeface="Arial Narrow" panose="020B0606020202030204" pitchFamily="34" charset="0"/>
              </a:rPr>
              <a:t> e social.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Diferenças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“</a:t>
            </a:r>
            <a:r>
              <a:rPr lang="en-GB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” </a:t>
            </a:r>
            <a:r>
              <a:rPr lang="en-GB" dirty="0" err="1">
                <a:latin typeface="Arial Narrow" panose="020B0606020202030204" pitchFamily="34" charset="0"/>
              </a:rPr>
              <a:t>explicam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desigualdade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desenvolvimento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capitalista</a:t>
            </a:r>
            <a:r>
              <a:rPr lang="en-GB" dirty="0">
                <a:latin typeface="Arial Narrow" panose="020B0606020202030204" pitchFamily="34" charset="0"/>
              </a:rPr>
              <a:t> (entre e dentro de </a:t>
            </a:r>
            <a:r>
              <a:rPr lang="en-GB" dirty="0" err="1">
                <a:latin typeface="Arial Narrow" panose="020B0606020202030204" pitchFamily="34" charset="0"/>
              </a:rPr>
              <a:t>períodos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históricos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regiões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grupos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sociais</a:t>
            </a:r>
            <a:r>
              <a:rPr lang="en-GB" dirty="0">
                <a:latin typeface="Arial Narrow" panose="020B0606020202030204" pitchFamily="34" charset="0"/>
              </a:rPr>
              <a:t>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Inspiração</a:t>
            </a:r>
            <a:r>
              <a:rPr lang="en-GB" dirty="0">
                <a:latin typeface="Arial Narrow" panose="020B0606020202030204" pitchFamily="34" charset="0"/>
              </a:rPr>
              <a:t> para </a:t>
            </a:r>
            <a:r>
              <a:rPr lang="en-GB" dirty="0" err="1">
                <a:latin typeface="Arial Narrow" panose="020B0606020202030204" pitchFamily="34" charset="0"/>
              </a:rPr>
              <a:t>transformação</a:t>
            </a:r>
            <a:r>
              <a:rPr lang="en-GB" dirty="0">
                <a:latin typeface="Arial Narrow" panose="020B0606020202030204" pitchFamily="34" charset="0"/>
              </a:rPr>
              <a:t>/</a:t>
            </a:r>
            <a:r>
              <a:rPr lang="en-GB" dirty="0" err="1">
                <a:latin typeface="Arial Narrow" panose="020B0606020202030204" pitchFamily="34" charset="0"/>
              </a:rPr>
              <a:t>mudança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económica</a:t>
            </a:r>
            <a:r>
              <a:rPr lang="en-GB" dirty="0">
                <a:latin typeface="Arial Narrow" panose="020B0606020202030204" pitchFamily="34" charset="0"/>
              </a:rPr>
              <a:t> e social, o que, </a:t>
            </a:r>
            <a:r>
              <a:rPr lang="en-GB" dirty="0" err="1">
                <a:latin typeface="Arial Narrow" panose="020B0606020202030204" pitchFamily="34" charset="0"/>
              </a:rPr>
              <a:t>nas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fases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iniciais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desenvolvimento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capitalista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significa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industrialização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maximização</a:t>
            </a:r>
            <a:r>
              <a:rPr lang="en-GB" dirty="0">
                <a:latin typeface="Arial Narrow" panose="020B0606020202030204" pitchFamily="34" charset="0"/>
              </a:rPr>
              <a:t> das </a:t>
            </a:r>
            <a:r>
              <a:rPr lang="en-GB" dirty="0" err="1">
                <a:latin typeface="Arial Narrow" panose="020B0606020202030204" pitchFamily="34" charset="0"/>
              </a:rPr>
              <a:t>ligações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5078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7" y="202557"/>
            <a:ext cx="11777241" cy="574927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Estruturalismo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909510"/>
            <a:ext cx="11777241" cy="574593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Inspirado</a:t>
            </a:r>
            <a:r>
              <a:rPr lang="en-GB" dirty="0">
                <a:latin typeface="Arial Narrow" panose="020B0606020202030204" pitchFamily="34" charset="0"/>
              </a:rPr>
              <a:t> no </a:t>
            </a:r>
            <a:r>
              <a:rPr lang="en-GB" dirty="0" err="1">
                <a:latin typeface="Arial Narrow" panose="020B0606020202030204" pitchFamily="34" charset="0"/>
              </a:rPr>
              <a:t>Keynesianismo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outras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versões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heterodoxas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neoclássicas</a:t>
            </a:r>
            <a:r>
              <a:rPr lang="en-GB" dirty="0">
                <a:latin typeface="Arial Narrow" panose="020B0606020202030204" pitchFamily="34" charset="0"/>
              </a:rPr>
              <a:t>) da </a:t>
            </a:r>
            <a:r>
              <a:rPr lang="en-GB" dirty="0" err="1">
                <a:latin typeface="Arial Narrow" panose="020B0606020202030204" pitchFamily="34" charset="0"/>
              </a:rPr>
              <a:t>economia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mercados </a:t>
            </a:r>
            <a:r>
              <a:rPr lang="en-GB" dirty="0" err="1">
                <a:latin typeface="Arial Narrow" panose="020B0606020202030204" pitchFamily="34" charset="0"/>
              </a:rPr>
              <a:t>podem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ajustar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economia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funciona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pleno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emprego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preços</a:t>
            </a:r>
            <a:r>
              <a:rPr lang="en-GB" dirty="0">
                <a:latin typeface="Arial Narrow" panose="020B0606020202030204" pitchFamily="34" charset="0"/>
              </a:rPr>
              <a:t>/</a:t>
            </a:r>
            <a:r>
              <a:rPr lang="en-GB" dirty="0" err="1">
                <a:latin typeface="Arial Narrow" panose="020B0606020202030204" pitchFamily="34" charset="0"/>
              </a:rPr>
              <a:t>salários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podem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ajustar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poupança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não</a:t>
            </a:r>
            <a:r>
              <a:rPr lang="en-GB" dirty="0">
                <a:latin typeface="Arial Narrow" panose="020B0606020202030204" pitchFamily="34" charset="0"/>
              </a:rPr>
              <a:t> ser </a:t>
            </a:r>
            <a:r>
              <a:rPr lang="en-GB" dirty="0" err="1">
                <a:latin typeface="Arial Narrow" panose="020B0606020202030204" pitchFamily="34" charset="0"/>
              </a:rPr>
              <a:t>convertida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investimento</a:t>
            </a:r>
            <a:r>
              <a:rPr lang="en-GB" dirty="0">
                <a:latin typeface="Arial Narrow" panose="020B0606020202030204" pitchFamily="34" charset="0"/>
              </a:rPr>
              <a:t>, etc.), mas é </a:t>
            </a:r>
            <a:r>
              <a:rPr lang="en-GB" dirty="0" err="1">
                <a:latin typeface="Arial Narrow" panose="020B0606020202030204" pitchFamily="34" charset="0"/>
              </a:rPr>
              <a:t>mais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específico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acerca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relações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económicas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sociais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desenvolvimento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desigual</a:t>
            </a:r>
            <a:r>
              <a:rPr lang="en-GB" dirty="0">
                <a:latin typeface="Arial Narrow" panose="020B0606020202030204" pitchFamily="34" charset="0"/>
              </a:rPr>
              <a:t>. Por </a:t>
            </a:r>
            <a:r>
              <a:rPr lang="en-GB" dirty="0" err="1">
                <a:latin typeface="Arial Narrow" panose="020B0606020202030204" pitchFamily="34" charset="0"/>
              </a:rPr>
              <a:t>exemplo</a:t>
            </a:r>
            <a:r>
              <a:rPr lang="en-GB" dirty="0">
                <a:latin typeface="Arial Narrow" panose="020B0606020202030204" pitchFamily="34" charset="0"/>
              </a:rPr>
              <a:t>: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Kalecki</a:t>
            </a:r>
            <a:r>
              <a:rPr lang="en-GB" dirty="0">
                <a:latin typeface="Arial Narrow" panose="020B0606020202030204" pitchFamily="34" charset="0"/>
              </a:rPr>
              <a:t>: O </a:t>
            </a:r>
            <a:r>
              <a:rPr lang="en-GB" dirty="0" err="1">
                <a:latin typeface="Arial Narrow" panose="020B0606020202030204" pitchFamily="34" charset="0"/>
              </a:rPr>
              <a:t>equilíbrio</a:t>
            </a:r>
            <a:r>
              <a:rPr lang="en-GB" dirty="0">
                <a:latin typeface="Arial Narrow" panose="020B0606020202030204" pitchFamily="34" charset="0"/>
              </a:rPr>
              <a:t> entre </a:t>
            </a:r>
            <a:r>
              <a:rPr lang="en-GB" dirty="0" err="1">
                <a:latin typeface="Arial Narrow" panose="020B0606020202030204" pitchFamily="34" charset="0"/>
              </a:rPr>
              <a:t>consumo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investimento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ou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acumulação</a:t>
            </a:r>
            <a:r>
              <a:rPr lang="en-GB" dirty="0">
                <a:latin typeface="Arial Narrow" panose="020B0606020202030204" pitchFamily="34" charset="0"/>
              </a:rPr>
              <a:t>),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este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equilíbrio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depende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padrões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produção</a:t>
            </a:r>
            <a:r>
              <a:rPr lang="en-GB" dirty="0">
                <a:latin typeface="Arial Narrow" panose="020B0606020202030204" pitchFamily="34" charset="0"/>
              </a:rPr>
              <a:t> e de </a:t>
            </a:r>
            <a:r>
              <a:rPr lang="en-GB" dirty="0" err="1">
                <a:latin typeface="Arial Narrow" panose="020B0606020202030204" pitchFamily="34" charset="0"/>
              </a:rPr>
              <a:t>distribuição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inflação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finanças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termos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troca</a:t>
            </a:r>
            <a:r>
              <a:rPr lang="en-GB" dirty="0">
                <a:latin typeface="Arial Narrow" panose="020B0606020202030204" pitchFamily="34" charset="0"/>
              </a:rPr>
              <a:t>, etc.,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desigualdade</a:t>
            </a:r>
            <a:r>
              <a:rPr lang="en-GB" dirty="0">
                <a:latin typeface="Arial Narrow" panose="020B0606020202030204" pitchFamily="34" charset="0"/>
              </a:rPr>
              <a:t> do capitalism, e as </a:t>
            </a:r>
            <a:r>
              <a:rPr lang="en-GB" dirty="0" err="1">
                <a:latin typeface="Arial Narrow" panose="020B0606020202030204" pitchFamily="34" charset="0"/>
              </a:rPr>
              <a:t>suas</a:t>
            </a:r>
            <a:r>
              <a:rPr lang="en-GB" dirty="0">
                <a:latin typeface="Arial Narrow" panose="020B0606020202030204" pitchFamily="34" charset="0"/>
              </a:rPr>
              <a:t> crises, </a:t>
            </a:r>
            <a:r>
              <a:rPr lang="en-GB" dirty="0" err="1">
                <a:latin typeface="Arial Narrow" panose="020B0606020202030204" pitchFamily="34" charset="0"/>
              </a:rPr>
              <a:t>dependem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estruturas</a:t>
            </a:r>
            <a:r>
              <a:rPr lang="en-GB" dirty="0">
                <a:latin typeface="Arial Narrow" panose="020B0606020202030204" pitchFamily="34" charset="0"/>
              </a:rPr>
              <a:t>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Chang, </a:t>
            </a:r>
            <a:r>
              <a:rPr lang="en-GB" dirty="0" err="1">
                <a:latin typeface="Arial Narrow" panose="020B0606020202030204" pitchFamily="34" charset="0"/>
              </a:rPr>
              <a:t>Amsden</a:t>
            </a:r>
            <a:r>
              <a:rPr lang="en-GB" dirty="0">
                <a:latin typeface="Arial Narrow" panose="020B0606020202030204" pitchFamily="34" charset="0"/>
              </a:rPr>
              <a:t>, Wade et al: </a:t>
            </a:r>
            <a:r>
              <a:rPr lang="en-GB" dirty="0" err="1">
                <a:latin typeface="Arial Narrow" panose="020B0606020202030204" pitchFamily="34" charset="0"/>
              </a:rPr>
              <a:t>Políticas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industriais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coordenação</a:t>
            </a:r>
            <a:r>
              <a:rPr lang="en-GB" dirty="0">
                <a:latin typeface="Arial Narrow" panose="020B0606020202030204" pitchFamily="34" charset="0"/>
              </a:rPr>
              <a:t> (</a:t>
            </a:r>
            <a:r>
              <a:rPr lang="en-GB" dirty="0" err="1">
                <a:latin typeface="Arial Narrow" panose="020B0606020202030204" pitchFamily="34" charset="0"/>
              </a:rPr>
              <a:t>Inovação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escala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complementaridades</a:t>
            </a:r>
            <a:r>
              <a:rPr lang="en-GB" dirty="0">
                <a:latin typeface="Arial Narrow" panose="020B0606020202030204" pitchFamily="34" charset="0"/>
              </a:rPr>
              <a:t>, </a:t>
            </a:r>
            <a:r>
              <a:rPr lang="en-GB" dirty="0" err="1">
                <a:latin typeface="Arial Narrow" panose="020B0606020202030204" pitchFamily="34" charset="0"/>
              </a:rPr>
              <a:t>ajustamentos</a:t>
            </a:r>
            <a:r>
              <a:rPr lang="en-GB" dirty="0">
                <a:latin typeface="Arial Narrow" panose="020B0606020202030204" pitchFamily="34" charset="0"/>
              </a:rPr>
              <a:t> no </a:t>
            </a:r>
            <a:r>
              <a:rPr lang="en-GB" dirty="0" err="1">
                <a:latin typeface="Arial Narrow" panose="020B0606020202030204" pitchFamily="34" charset="0"/>
              </a:rPr>
              <a:t>período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declínio</a:t>
            </a:r>
            <a:r>
              <a:rPr lang="en-GB" dirty="0">
                <a:latin typeface="Arial Narrow" panose="020B0606020202030204" pitchFamily="34" charset="0"/>
              </a:rPr>
              <a:t>) e </a:t>
            </a:r>
            <a:r>
              <a:rPr lang="en-GB" dirty="0" err="1">
                <a:latin typeface="Arial Narrow" panose="020B0606020202030204" pitchFamily="34" charset="0"/>
              </a:rPr>
              <a:t>criação</a:t>
            </a:r>
            <a:r>
              <a:rPr lang="en-GB" dirty="0">
                <a:latin typeface="Arial Narrow" panose="020B0606020202030204" pitchFamily="34" charset="0"/>
              </a:rPr>
              <a:t> de nova </a:t>
            </a:r>
            <a:r>
              <a:rPr lang="en-GB" dirty="0" err="1">
                <a:latin typeface="Arial Narrow" panose="020B0606020202030204" pitchFamily="34" charset="0"/>
              </a:rPr>
              <a:t>ciência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tecnologia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215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7" y="136894"/>
            <a:ext cx="11777241" cy="469775"/>
          </a:xfrm>
        </p:spPr>
        <p:txBody>
          <a:bodyPr>
            <a:normAutofit fontScale="90000"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Estruturalismo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808892"/>
            <a:ext cx="11777241" cy="5846551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Dimensões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políticas</a:t>
            </a:r>
            <a:r>
              <a:rPr lang="en-GB" dirty="0">
                <a:latin typeface="Arial Narrow" panose="020B0606020202030204" pitchFamily="34" charset="0"/>
              </a:rPr>
              <a:t>: 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Crescimento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transformação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estrutural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liderado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pelo</a:t>
            </a:r>
            <a:r>
              <a:rPr lang="en-GB" dirty="0">
                <a:latin typeface="Arial Narrow" panose="020B0606020202030204" pitchFamily="34" charset="0"/>
              </a:rPr>
              <a:t> Estado (</a:t>
            </a:r>
            <a:r>
              <a:rPr lang="en-GB" dirty="0" err="1">
                <a:latin typeface="Arial Narrow" panose="020B0606020202030204" pitchFamily="34" charset="0"/>
              </a:rPr>
              <a:t>diferente</a:t>
            </a:r>
            <a:r>
              <a:rPr lang="en-GB" dirty="0">
                <a:latin typeface="Arial Narrow" panose="020B0606020202030204" pitchFamily="34" charset="0"/>
              </a:rPr>
              <a:t> do </a:t>
            </a:r>
            <a:r>
              <a:rPr lang="en-GB" dirty="0" err="1">
                <a:latin typeface="Arial Narrow" panose="020B0606020202030204" pitchFamily="34" charset="0"/>
              </a:rPr>
              <a:t>equilíbrio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agregado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Keynesiano</a:t>
            </a:r>
            <a:r>
              <a:rPr lang="en-GB" dirty="0">
                <a:latin typeface="Arial Narrow" panose="020B0606020202030204" pitchFamily="34" charset="0"/>
              </a:rPr>
              <a:t> e da </a:t>
            </a:r>
            <a:r>
              <a:rPr lang="en-GB" dirty="0" err="1">
                <a:latin typeface="Arial Narrow" panose="020B0606020202030204" pitchFamily="34" charset="0"/>
              </a:rPr>
              <a:t>racionalidade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optmização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neolássica</a:t>
            </a:r>
            <a:r>
              <a:rPr lang="en-GB" dirty="0">
                <a:latin typeface="Arial Narrow" panose="020B0606020202030204" pitchFamily="34" charset="0"/>
              </a:rPr>
              <a:t>).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O debate </a:t>
            </a:r>
            <a:r>
              <a:rPr lang="en-GB" dirty="0" err="1">
                <a:latin typeface="Arial Narrow" panose="020B0606020202030204" pitchFamily="34" charset="0"/>
              </a:rPr>
              <a:t>sobre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termos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troca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industrialização</a:t>
            </a:r>
            <a:r>
              <a:rPr lang="en-GB" dirty="0">
                <a:latin typeface="Arial Narrow" panose="020B0606020202030204" pitchFamily="34" charset="0"/>
              </a:rPr>
              <a:t>:</a:t>
            </a: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Termos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troca</a:t>
            </a:r>
            <a:r>
              <a:rPr lang="en-GB" dirty="0">
                <a:latin typeface="Arial Narrow" panose="020B0606020202030204" pitchFamily="34" charset="0"/>
              </a:rPr>
              <a:t>: </a:t>
            </a:r>
            <a:r>
              <a:rPr lang="en-GB" dirty="0" err="1">
                <a:latin typeface="Arial Narrow" panose="020B0606020202030204" pitchFamily="34" charset="0"/>
              </a:rPr>
              <a:t>periferia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perde</a:t>
            </a:r>
            <a:r>
              <a:rPr lang="en-GB" dirty="0">
                <a:latin typeface="Arial Narrow" panose="020B0606020202030204" pitchFamily="34" charset="0"/>
              </a:rPr>
              <a:t> para o </a:t>
            </a:r>
            <a:r>
              <a:rPr lang="en-GB" dirty="0" err="1">
                <a:latin typeface="Arial Narrow" panose="020B0606020202030204" pitchFamily="34" charset="0"/>
              </a:rPr>
              <a:t>centro</a:t>
            </a:r>
            <a:r>
              <a:rPr lang="en-GB" dirty="0">
                <a:latin typeface="Arial Narrow" panose="020B0606020202030204" pitchFamily="34" charset="0"/>
              </a:rPr>
              <a:t>. </a:t>
            </a:r>
            <a:r>
              <a:rPr lang="en-GB" dirty="0" err="1">
                <a:latin typeface="Arial Narrow" panose="020B0606020202030204" pitchFamily="34" charset="0"/>
              </a:rPr>
              <a:t>Porquê</a:t>
            </a:r>
            <a:r>
              <a:rPr lang="en-GB" dirty="0">
                <a:latin typeface="Arial Narrow" panose="020B0606020202030204" pitchFamily="34" charset="0"/>
              </a:rPr>
              <a:t>?</a:t>
            </a:r>
          </a:p>
          <a:p>
            <a:pPr lvl="3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Elasticidades</a:t>
            </a:r>
            <a:r>
              <a:rPr lang="en-GB" dirty="0">
                <a:latin typeface="Arial Narrow" panose="020B0606020202030204" pitchFamily="34" charset="0"/>
              </a:rPr>
              <a:t> da </a:t>
            </a:r>
            <a:r>
              <a:rPr lang="en-GB" dirty="0" err="1">
                <a:latin typeface="Arial Narrow" panose="020B0606020202030204" pitchFamily="34" charset="0"/>
              </a:rPr>
              <a:t>procura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relativamente</a:t>
            </a:r>
            <a:r>
              <a:rPr lang="en-GB" dirty="0">
                <a:latin typeface="Arial Narrow" panose="020B060602020203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</a:rPr>
              <a:t>preços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rendimento</a:t>
            </a:r>
            <a:endParaRPr lang="en-GB" dirty="0">
              <a:latin typeface="Arial Narrow" panose="020B0606020202030204" pitchFamily="34" charset="0"/>
            </a:endParaRPr>
          </a:p>
          <a:p>
            <a:pPr lvl="3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Diferenças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níveis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salariais</a:t>
            </a:r>
            <a:r>
              <a:rPr lang="en-GB" dirty="0">
                <a:latin typeface="Arial Narrow" panose="020B0606020202030204" pitchFamily="34" charset="0"/>
              </a:rPr>
              <a:t> – </a:t>
            </a:r>
            <a:r>
              <a:rPr lang="en-GB" dirty="0" err="1">
                <a:latin typeface="Arial Narrow" panose="020B0606020202030204" pitchFamily="34" charset="0"/>
              </a:rPr>
              <a:t>ganhos</a:t>
            </a:r>
            <a:r>
              <a:rPr lang="en-GB" dirty="0">
                <a:latin typeface="Arial Narrow" panose="020B0606020202030204" pitchFamily="34" charset="0"/>
              </a:rPr>
              <a:t> de </a:t>
            </a:r>
            <a:r>
              <a:rPr lang="en-GB" dirty="0" err="1">
                <a:latin typeface="Arial Narrow" panose="020B0606020202030204" pitchFamily="34" charset="0"/>
              </a:rPr>
              <a:t>produtividade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ficam</a:t>
            </a:r>
            <a:r>
              <a:rPr lang="en-GB" dirty="0">
                <a:latin typeface="Arial Narrow" panose="020B0606020202030204" pitchFamily="34" charset="0"/>
              </a:rPr>
              <a:t> sempre no </a:t>
            </a:r>
            <a:r>
              <a:rPr lang="en-GB" dirty="0" err="1">
                <a:latin typeface="Arial Narrow" panose="020B0606020202030204" pitchFamily="34" charset="0"/>
              </a:rPr>
              <a:t>centro</a:t>
            </a:r>
            <a:endParaRPr lang="en-GB" dirty="0">
              <a:latin typeface="Arial Narrow" panose="020B0606020202030204" pitchFamily="34" charset="0"/>
            </a:endParaRPr>
          </a:p>
          <a:p>
            <a:pPr lvl="2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 err="1">
                <a:latin typeface="Arial Narrow" panose="020B0606020202030204" pitchFamily="34" charset="0"/>
              </a:rPr>
              <a:t>Porquê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industrialização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como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solução</a:t>
            </a:r>
            <a:r>
              <a:rPr lang="en-GB" dirty="0">
                <a:latin typeface="Arial Narrow" panose="020B0606020202030204" pitchFamily="34" charset="0"/>
              </a:rPr>
              <a:t>? </a:t>
            </a:r>
            <a:r>
              <a:rPr lang="en-GB" dirty="0" err="1">
                <a:latin typeface="Arial Narrow" panose="020B0606020202030204" pitchFamily="34" charset="0"/>
              </a:rPr>
              <a:t>Será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mesmo</a:t>
            </a:r>
            <a:r>
              <a:rPr lang="en-GB" dirty="0">
                <a:latin typeface="Arial Narrow" panose="020B0606020202030204" pitchFamily="34" charset="0"/>
              </a:rPr>
              <a:t>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en-GB" dirty="0">
                <a:latin typeface="Arial Narrow" panose="020B0606020202030204" pitchFamily="34" charset="0"/>
              </a:rPr>
              <a:t>Por que é que </a:t>
            </a:r>
            <a:r>
              <a:rPr lang="en-GB" i="1" dirty="0">
                <a:latin typeface="Arial Narrow" panose="020B0606020202030204" pitchFamily="34" charset="0"/>
              </a:rPr>
              <a:t>“catching up” </a:t>
            </a:r>
            <a:r>
              <a:rPr lang="en-GB" dirty="0">
                <a:latin typeface="Arial Narrow" panose="020B0606020202030204" pitchFamily="34" charset="0"/>
              </a:rPr>
              <a:t>é </a:t>
            </a:r>
            <a:r>
              <a:rPr lang="en-GB" i="1" dirty="0">
                <a:latin typeface="Arial Narrow" panose="020B0606020202030204" pitchFamily="34" charset="0"/>
              </a:rPr>
              <a:t>“non-market conforming”? </a:t>
            </a:r>
            <a:r>
              <a:rPr lang="en-GB" dirty="0">
                <a:latin typeface="Arial Narrow" panose="020B0606020202030204" pitchFamily="34" charset="0"/>
              </a:rPr>
              <a:t>O que é que </a:t>
            </a:r>
            <a:r>
              <a:rPr lang="en-GB" dirty="0" err="1">
                <a:latin typeface="Arial Narrow" panose="020B0606020202030204" pitchFamily="34" charset="0"/>
              </a:rPr>
              <a:t>isso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significa</a:t>
            </a:r>
            <a:r>
              <a:rPr lang="en-GB" dirty="0">
                <a:latin typeface="Arial Narrow" panose="020B0606020202030204" pitchFamily="34" charset="0"/>
              </a:rPr>
              <a:t>?</a:t>
            </a:r>
            <a:endParaRPr lang="en-GB" i="1" dirty="0">
              <a:latin typeface="Arial Narrow" panose="020B0606020202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994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6" y="110516"/>
            <a:ext cx="11777241" cy="665544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struturalismo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776060"/>
            <a:ext cx="11777241" cy="587938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b="1" dirty="0">
                <a:latin typeface="Arial Narrow" panose="020B0606020202030204" pitchFamily="34" charset="0"/>
              </a:rPr>
              <a:t>Kaldor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os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retornos</a:t>
            </a:r>
            <a:r>
              <a:rPr lang="en-GB" dirty="0">
                <a:latin typeface="Arial Narrow" panose="020B0606020202030204" pitchFamily="34" charset="0"/>
              </a:rPr>
              <a:t> crescents </a:t>
            </a:r>
            <a:r>
              <a:rPr lang="en-GB" dirty="0" err="1">
                <a:latin typeface="Arial Narrow" panose="020B0606020202030204" pitchFamily="34" charset="0"/>
              </a:rPr>
              <a:t>cumulativos</a:t>
            </a:r>
            <a:r>
              <a:rPr lang="en-GB" dirty="0">
                <a:latin typeface="Arial Narrow" panose="020B0606020202030204" pitchFamily="34" charset="0"/>
              </a:rPr>
              <a:t> e </a:t>
            </a:r>
            <a:r>
              <a:rPr lang="en-GB" dirty="0" err="1">
                <a:latin typeface="Arial Narrow" panose="020B0606020202030204" pitchFamily="34" charset="0"/>
              </a:rPr>
              <a:t>dinâmicos</a:t>
            </a:r>
            <a:endParaRPr lang="en-GB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en-GB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en-GB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en-GB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en-GB" dirty="0">
              <a:latin typeface="Arial Narrow" panose="020B060602020203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endParaRPr lang="en-GB" dirty="0">
              <a:latin typeface="Arial Narrow" panose="020B0606020202030204" pitchFamily="34" charset="0"/>
            </a:endParaRPr>
          </a:p>
        </p:txBody>
      </p:sp>
      <p:grpSp>
        <p:nvGrpSpPr>
          <p:cNvPr id="4" name="Diagram 4">
            <a:extLst>
              <a:ext uri="{FF2B5EF4-FFF2-40B4-BE49-F238E27FC236}">
                <a16:creationId xmlns:a16="http://schemas.microsoft.com/office/drawing/2014/main" id="{FBD91CD1-B360-432F-8FEC-2DEEC43D7F51}"/>
              </a:ext>
            </a:extLst>
          </p:cNvPr>
          <p:cNvGrpSpPr/>
          <p:nvPr/>
        </p:nvGrpSpPr>
        <p:grpSpPr>
          <a:xfrm>
            <a:off x="351000" y="1113840"/>
            <a:ext cx="11478960" cy="2705039"/>
            <a:chOff x="351000" y="1113840"/>
            <a:chExt cx="11478960" cy="2705039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6363304-3C78-40AA-87F1-0D474A1422B5}"/>
                </a:ext>
              </a:extLst>
            </p:cNvPr>
            <p:cNvSpPr/>
            <p:nvPr/>
          </p:nvSpPr>
          <p:spPr>
            <a:xfrm>
              <a:off x="351000" y="1113840"/>
              <a:ext cx="11478960" cy="2705039"/>
            </a:xfrm>
            <a:custGeom>
              <a:avLst>
                <a:gd name="f0" fmla="val 19421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*/ f5 1 21600"/>
                <a:gd name="f12" fmla="*/ f6 1 21600"/>
                <a:gd name="f13" fmla="val f7"/>
                <a:gd name="f14" fmla="val f8"/>
                <a:gd name="f15" fmla="pin 0 f0 21600"/>
                <a:gd name="f16" fmla="pin 0 f1 10800"/>
                <a:gd name="f17" fmla="*/ f10 f2 1"/>
                <a:gd name="f18" fmla="+- f14 0 f13"/>
                <a:gd name="f19" fmla="val f15"/>
                <a:gd name="f20" fmla="val f16"/>
                <a:gd name="f21" fmla="*/ f15 f11 1"/>
                <a:gd name="f22" fmla="*/ f16 f12 1"/>
                <a:gd name="f23" fmla="*/ f17 1 f4"/>
                <a:gd name="f24" fmla="*/ f18 1 21600"/>
                <a:gd name="f25" fmla="+- 21600 0 f20"/>
                <a:gd name="f26" fmla="+- 21600 0 f19"/>
                <a:gd name="f27" fmla="*/ f20 f12 1"/>
                <a:gd name="f28" fmla="*/ f19 f11 1"/>
                <a:gd name="f29" fmla="+- f23 0 f3"/>
                <a:gd name="f30" fmla="*/ 0 f24 1"/>
                <a:gd name="f31" fmla="*/ 21600 f24 1"/>
                <a:gd name="f32" fmla="*/ f26 f20 1"/>
                <a:gd name="f33" fmla="*/ f25 f12 1"/>
                <a:gd name="f34" fmla="*/ f32 1 10800"/>
                <a:gd name="f35" fmla="*/ f30 1 f24"/>
                <a:gd name="f36" fmla="*/ f31 1 f24"/>
                <a:gd name="f37" fmla="+- f19 f34 0"/>
                <a:gd name="f38" fmla="*/ f35 f11 1"/>
                <a:gd name="f39" fmla="*/ f35 f12 1"/>
                <a:gd name="f40" fmla="*/ f36 f12 1"/>
                <a:gd name="f41" fmla="*/ f37 f11 1"/>
              </a:gdLst>
              <a:ahLst>
                <a:ahXY gdRefX="f0" minX="f7" maxX="f8" gdRefY="f1" minY="f7" maxY="f9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8" y="f39"/>
                </a:cxn>
                <a:cxn ang="f29">
                  <a:pos x="f28" y="f40"/>
                </a:cxn>
              </a:cxnLst>
              <a:rect l="f38" t="f27" r="f41" b="f33"/>
              <a:pathLst>
                <a:path w="21600" h="21600">
                  <a:moveTo>
                    <a:pt x="f7" y="f20"/>
                  </a:moveTo>
                  <a:lnTo>
                    <a:pt x="f19" y="f20"/>
                  </a:lnTo>
                  <a:lnTo>
                    <a:pt x="f19" y="f7"/>
                  </a:lnTo>
                  <a:lnTo>
                    <a:pt x="f8" y="f9"/>
                  </a:lnTo>
                  <a:lnTo>
                    <a:pt x="f19" y="f8"/>
                  </a:lnTo>
                  <a:lnTo>
                    <a:pt x="f19" y="f25"/>
                  </a:lnTo>
                  <a:lnTo>
                    <a:pt x="f7" y="f25"/>
                  </a:lnTo>
                  <a:close/>
                </a:path>
              </a:pathLst>
            </a:custGeom>
            <a:solidFill>
              <a:srgbClr val="CFD5EA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mo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18F7FE0-4395-4F21-BCAD-4A1CE39EB7DA}"/>
                </a:ext>
              </a:extLst>
            </p:cNvPr>
            <p:cNvSpPr/>
            <p:nvPr/>
          </p:nvSpPr>
          <p:spPr>
            <a:xfrm>
              <a:off x="351000" y="2003399"/>
              <a:ext cx="3522960" cy="101915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522834"/>
                <a:gd name="f7" fmla="val 926370"/>
                <a:gd name="f8" fmla="val 154398"/>
                <a:gd name="f9" fmla="val 69126"/>
                <a:gd name="f10" fmla="val 3368436"/>
                <a:gd name="f11" fmla="val 3453708"/>
                <a:gd name="f12" fmla="val 771972"/>
                <a:gd name="f13" fmla="val 857244"/>
                <a:gd name="f14" fmla="+- 0 0 0"/>
                <a:gd name="f15" fmla="*/ f3 1 3522834"/>
                <a:gd name="f16" fmla="*/ f4 1 926370"/>
                <a:gd name="f17" fmla="+- f7 0 f5"/>
                <a:gd name="f18" fmla="+- f6 0 f5"/>
                <a:gd name="f19" fmla="*/ f14 f0 1"/>
                <a:gd name="f20" fmla="*/ f18 1 3522834"/>
                <a:gd name="f21" fmla="*/ f17 1 926370"/>
                <a:gd name="f22" fmla="*/ 0 f18 1"/>
                <a:gd name="f23" fmla="*/ 154398 f17 1"/>
                <a:gd name="f24" fmla="*/ 154398 f18 1"/>
                <a:gd name="f25" fmla="*/ 0 f17 1"/>
                <a:gd name="f26" fmla="*/ 3368436 f18 1"/>
                <a:gd name="f27" fmla="*/ 3522834 f18 1"/>
                <a:gd name="f28" fmla="*/ 771972 f17 1"/>
                <a:gd name="f29" fmla="*/ 926370 f17 1"/>
                <a:gd name="f30" fmla="*/ f19 1 f2"/>
                <a:gd name="f31" fmla="*/ f22 1 3522834"/>
                <a:gd name="f32" fmla="*/ f23 1 926370"/>
                <a:gd name="f33" fmla="*/ f24 1 3522834"/>
                <a:gd name="f34" fmla="*/ f25 1 926370"/>
                <a:gd name="f35" fmla="*/ f26 1 3522834"/>
                <a:gd name="f36" fmla="*/ f27 1 3522834"/>
                <a:gd name="f37" fmla="*/ f28 1 926370"/>
                <a:gd name="f38" fmla="*/ f29 1 926370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3522834" h="926370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600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13760" tIns="113760" rIns="113760" bIns="113760" anchor="ctr" anchorCtr="1" compatLnSpc="0">
              <a:noAutofit/>
            </a:bodyPr>
            <a:lstStyle/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1" i="0" u="sng" strike="noStrike" kern="1200" spc="0" baseline="0" dirty="0">
                  <a:ln>
                    <a:noFill/>
                  </a:ln>
                  <a:solidFill>
                    <a:srgbClr val="FFFFFF"/>
                  </a:solidFill>
                  <a:uFillTx/>
                  <a:latin typeface="Calibri" pitchFamily="34"/>
                  <a:ea typeface="Arial Unicode MS" pitchFamily="2"/>
                  <a:cs typeface="Calibri" pitchFamily="34"/>
                </a:rPr>
                <a:t>ECONOMIC GROWTH</a:t>
              </a:r>
              <a:r>
                <a:rPr lang="en-GB" sz="1800" b="1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 </a:t>
              </a: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→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GB" sz="1800" b="1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↑expectations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(of ↑profits &amp; ↑demand) →…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9E787F0-C4AE-4F39-82DE-2809AEED3D81}"/>
                </a:ext>
              </a:extLst>
            </p:cNvPr>
            <p:cNvSpPr/>
            <p:nvPr/>
          </p:nvSpPr>
          <p:spPr>
            <a:xfrm>
              <a:off x="4138200" y="1699919"/>
              <a:ext cx="3522960" cy="149903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522834"/>
                <a:gd name="f7" fmla="val 1272656"/>
                <a:gd name="f8" fmla="val 212114"/>
                <a:gd name="f9" fmla="val 94967"/>
                <a:gd name="f10" fmla="val 3310720"/>
                <a:gd name="f11" fmla="val 3427867"/>
                <a:gd name="f12" fmla="val 1060542"/>
                <a:gd name="f13" fmla="val 1177689"/>
                <a:gd name="f14" fmla="+- 0 0 0"/>
                <a:gd name="f15" fmla="*/ f3 1 3522834"/>
                <a:gd name="f16" fmla="*/ f4 1 1272656"/>
                <a:gd name="f17" fmla="+- f7 0 f5"/>
                <a:gd name="f18" fmla="+- f6 0 f5"/>
                <a:gd name="f19" fmla="*/ f14 f0 1"/>
                <a:gd name="f20" fmla="*/ f18 1 3522834"/>
                <a:gd name="f21" fmla="*/ f17 1 1272656"/>
                <a:gd name="f22" fmla="*/ 0 f18 1"/>
                <a:gd name="f23" fmla="*/ 212114 f17 1"/>
                <a:gd name="f24" fmla="*/ 212114 f18 1"/>
                <a:gd name="f25" fmla="*/ 0 f17 1"/>
                <a:gd name="f26" fmla="*/ 3310720 f18 1"/>
                <a:gd name="f27" fmla="*/ 3522834 f18 1"/>
                <a:gd name="f28" fmla="*/ 1060542 f17 1"/>
                <a:gd name="f29" fmla="*/ 1272656 f17 1"/>
                <a:gd name="f30" fmla="*/ f19 1 f2"/>
                <a:gd name="f31" fmla="*/ f22 1 3522834"/>
                <a:gd name="f32" fmla="*/ f23 1 1272656"/>
                <a:gd name="f33" fmla="*/ f24 1 3522834"/>
                <a:gd name="f34" fmla="*/ f25 1 1272656"/>
                <a:gd name="f35" fmla="*/ f26 1 3522834"/>
                <a:gd name="f36" fmla="*/ f27 1 3522834"/>
                <a:gd name="f37" fmla="*/ f28 1 1272656"/>
                <a:gd name="f38" fmla="*/ f29 1 1272656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3522834" h="1272656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600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30680" tIns="130680" rIns="130680" bIns="130680" anchor="ctr" anchorCtr="1" compatLnSpc="0">
              <a:noAutofit/>
            </a:bodyPr>
            <a:lstStyle/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…→ </a:t>
              </a:r>
              <a:r>
                <a:rPr lang="en-GB" sz="1800" b="1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↑</a:t>
              </a:r>
              <a:r>
                <a:rPr lang="en-GB" sz="1800" b="1" i="0" u="sng" strike="noStrike" kern="1200" spc="0" baseline="0" dirty="0">
                  <a:ln>
                    <a:noFill/>
                  </a:ln>
                  <a:solidFill>
                    <a:srgbClr val="FFFFFF"/>
                  </a:solidFill>
                  <a:uFillTx/>
                  <a:latin typeface="Calibri" pitchFamily="34"/>
                  <a:ea typeface="Arial Unicode MS" pitchFamily="2"/>
                  <a:cs typeface="Calibri" pitchFamily="34"/>
                </a:rPr>
                <a:t>INVESTMENT</a:t>
              </a: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→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1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↑ Capital </a:t>
              </a:r>
              <a:r>
                <a:rPr lang="en-GB" sz="1800" b="0" i="0" u="none" strike="noStrike" kern="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&amp;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GB" sz="1600" b="1" i="0" u="none" strike="noStrike" kern="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↑ Labour productivity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en-GB" sz="1600" b="0" i="0" u="none" strike="noStrike" kern="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(</a:t>
              </a:r>
              <a:r>
                <a:rPr lang="en-GB" sz="16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Labour moves into higher productivity sectors</a:t>
              </a: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34"/>
                  <a:ea typeface="Arial Unicode MS" pitchFamily="2"/>
                  <a:cs typeface="Calibri" pitchFamily="34"/>
                </a:rPr>
                <a:t>)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8FDE071-EF11-42AD-958F-308B4D4B29BE}"/>
                </a:ext>
              </a:extLst>
            </p:cNvPr>
            <p:cNvSpPr/>
            <p:nvPr/>
          </p:nvSpPr>
          <p:spPr>
            <a:xfrm>
              <a:off x="7834679" y="1876320"/>
              <a:ext cx="3522960" cy="11462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522834"/>
                <a:gd name="f7" fmla="val 1146142"/>
                <a:gd name="f8" fmla="val 191027"/>
                <a:gd name="f9" fmla="val 85526"/>
                <a:gd name="f10" fmla="val 3331807"/>
                <a:gd name="f11" fmla="val 3437308"/>
                <a:gd name="f12" fmla="val 955115"/>
                <a:gd name="f13" fmla="val 1060616"/>
                <a:gd name="f14" fmla="+- 0 0 0"/>
                <a:gd name="f15" fmla="*/ f3 1 3522834"/>
                <a:gd name="f16" fmla="*/ f4 1 1146142"/>
                <a:gd name="f17" fmla="+- f7 0 f5"/>
                <a:gd name="f18" fmla="+- f6 0 f5"/>
                <a:gd name="f19" fmla="*/ f14 f0 1"/>
                <a:gd name="f20" fmla="*/ f18 1 3522834"/>
                <a:gd name="f21" fmla="*/ f17 1 1146142"/>
                <a:gd name="f22" fmla="*/ 0 f18 1"/>
                <a:gd name="f23" fmla="*/ 191027 f17 1"/>
                <a:gd name="f24" fmla="*/ 191027 f18 1"/>
                <a:gd name="f25" fmla="*/ 0 f17 1"/>
                <a:gd name="f26" fmla="*/ 3331807 f18 1"/>
                <a:gd name="f27" fmla="*/ 3522834 f18 1"/>
                <a:gd name="f28" fmla="*/ 955115 f17 1"/>
                <a:gd name="f29" fmla="*/ 1146142 f17 1"/>
                <a:gd name="f30" fmla="*/ f19 1 f2"/>
                <a:gd name="f31" fmla="*/ f22 1 3522834"/>
                <a:gd name="f32" fmla="*/ f23 1 1146142"/>
                <a:gd name="f33" fmla="*/ f24 1 3522834"/>
                <a:gd name="f34" fmla="*/ f25 1 1146142"/>
                <a:gd name="f35" fmla="*/ f26 1 3522834"/>
                <a:gd name="f36" fmla="*/ f27 1 3522834"/>
                <a:gd name="f37" fmla="*/ f28 1 1146142"/>
                <a:gd name="f38" fmla="*/ f29 1 1146142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3522834" h="1146142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600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24560" tIns="124560" rIns="124560" bIns="124560" anchor="ctr" anchorCtr="1" compatLnSpc="0">
              <a:noAutofit/>
            </a:bodyPr>
            <a:lstStyle/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0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…→ </a:t>
              </a:r>
              <a:r>
                <a:rPr lang="en-GB" sz="1800" b="1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↑</a:t>
              </a:r>
              <a:r>
                <a:rPr lang="en-GB" sz="1800" b="1" i="0" u="sng" strike="noStrike" kern="1200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alibri" pitchFamily="18"/>
                  <a:ea typeface="Arial Unicode MS" pitchFamily="2"/>
                  <a:cs typeface="Arial Unicode MS" pitchFamily="2"/>
                </a:rPr>
                <a:t>PRODUCTIVITY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0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(of investing firms/industries)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1" i="0" u="sng" strike="noStrike" kern="1200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alibri" pitchFamily="18"/>
                  <a:ea typeface="Arial Unicode MS" pitchFamily="2"/>
                  <a:cs typeface="Arial Unicode MS" pitchFamily="2"/>
                </a:rPr>
                <a:t>DUE TO</a:t>
              </a:r>
              <a:r>
                <a:rPr lang="en-GB" sz="1800" b="1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…</a:t>
              </a:r>
            </a:p>
          </p:txBody>
        </p:sp>
      </p:grpSp>
      <p:grpSp>
        <p:nvGrpSpPr>
          <p:cNvPr id="9" name="Content Placeholder 5">
            <a:extLst>
              <a:ext uri="{FF2B5EF4-FFF2-40B4-BE49-F238E27FC236}">
                <a16:creationId xmlns:a16="http://schemas.microsoft.com/office/drawing/2014/main" id="{0BEFC510-6C24-4388-8D6A-ADEB7390671D}"/>
              </a:ext>
            </a:extLst>
          </p:cNvPr>
          <p:cNvGrpSpPr/>
          <p:nvPr/>
        </p:nvGrpSpPr>
        <p:grpSpPr>
          <a:xfrm>
            <a:off x="252360" y="3841560"/>
            <a:ext cx="11815920" cy="2836800"/>
            <a:chOff x="252360" y="3841560"/>
            <a:chExt cx="11815920" cy="283680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EF2900B-F1A8-4134-9766-9BDCC1964583}"/>
                </a:ext>
              </a:extLst>
            </p:cNvPr>
            <p:cNvSpPr/>
            <p:nvPr/>
          </p:nvSpPr>
          <p:spPr>
            <a:xfrm>
              <a:off x="252360" y="3841560"/>
              <a:ext cx="11815920" cy="2836800"/>
            </a:xfrm>
            <a:custGeom>
              <a:avLst>
                <a:gd name="f0" fmla="val 19007"/>
                <a:gd name="f1" fmla="val 5400"/>
              </a:avLst>
              <a:gdLst>
                <a:gd name="f2" fmla="val 10800000"/>
                <a:gd name="f3" fmla="val 5400000"/>
                <a:gd name="f4" fmla="val 180"/>
                <a:gd name="f5" fmla="val w"/>
                <a:gd name="f6" fmla="val h"/>
                <a:gd name="f7" fmla="val 0"/>
                <a:gd name="f8" fmla="val 21600"/>
                <a:gd name="f9" fmla="val 10800"/>
                <a:gd name="f10" fmla="+- 0 0 0"/>
                <a:gd name="f11" fmla="*/ f5 1 21600"/>
                <a:gd name="f12" fmla="*/ f6 1 21600"/>
                <a:gd name="f13" fmla="val f7"/>
                <a:gd name="f14" fmla="val f8"/>
                <a:gd name="f15" fmla="pin 0 f0 21600"/>
                <a:gd name="f16" fmla="pin 0 f1 10800"/>
                <a:gd name="f17" fmla="*/ f10 f2 1"/>
                <a:gd name="f18" fmla="+- f14 0 f13"/>
                <a:gd name="f19" fmla="val f15"/>
                <a:gd name="f20" fmla="val f16"/>
                <a:gd name="f21" fmla="*/ f15 f11 1"/>
                <a:gd name="f22" fmla="*/ f16 f12 1"/>
                <a:gd name="f23" fmla="*/ f17 1 f4"/>
                <a:gd name="f24" fmla="*/ f18 1 21600"/>
                <a:gd name="f25" fmla="+- 21600 0 f20"/>
                <a:gd name="f26" fmla="+- 21600 0 f19"/>
                <a:gd name="f27" fmla="*/ f20 f12 1"/>
                <a:gd name="f28" fmla="*/ f19 f11 1"/>
                <a:gd name="f29" fmla="+- f23 0 f3"/>
                <a:gd name="f30" fmla="*/ 0 f24 1"/>
                <a:gd name="f31" fmla="*/ 21600 f24 1"/>
                <a:gd name="f32" fmla="*/ f26 f20 1"/>
                <a:gd name="f33" fmla="*/ f25 f12 1"/>
                <a:gd name="f34" fmla="*/ f32 1 10800"/>
                <a:gd name="f35" fmla="*/ f30 1 f24"/>
                <a:gd name="f36" fmla="*/ f31 1 f24"/>
                <a:gd name="f37" fmla="+- f19 f34 0"/>
                <a:gd name="f38" fmla="*/ f35 f11 1"/>
                <a:gd name="f39" fmla="*/ f35 f12 1"/>
                <a:gd name="f40" fmla="*/ f36 f12 1"/>
                <a:gd name="f41" fmla="*/ f37 f11 1"/>
              </a:gdLst>
              <a:ahLst>
                <a:ahXY gdRefX="f0" minX="f7" maxX="f8" gdRefY="f1" minY="f7" maxY="f9">
                  <a:pos x="f21" y="f22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8" y="f39"/>
                </a:cxn>
                <a:cxn ang="f29">
                  <a:pos x="f28" y="f40"/>
                </a:cxn>
              </a:cxnLst>
              <a:rect l="f38" t="f27" r="f41" b="f33"/>
              <a:pathLst>
                <a:path w="21600" h="21600">
                  <a:moveTo>
                    <a:pt x="f7" y="f20"/>
                  </a:moveTo>
                  <a:lnTo>
                    <a:pt x="f19" y="f20"/>
                  </a:lnTo>
                  <a:lnTo>
                    <a:pt x="f19" y="f7"/>
                  </a:lnTo>
                  <a:lnTo>
                    <a:pt x="f8" y="f9"/>
                  </a:lnTo>
                  <a:lnTo>
                    <a:pt x="f19" y="f8"/>
                  </a:lnTo>
                  <a:lnTo>
                    <a:pt x="f19" y="f25"/>
                  </a:lnTo>
                  <a:lnTo>
                    <a:pt x="f7" y="f25"/>
                  </a:lnTo>
                  <a:close/>
                </a:path>
              </a:pathLst>
            </a:custGeom>
            <a:solidFill>
              <a:srgbClr val="CFD5EA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none" sz="1800" b="0" i="0" u="none" strike="noStrike" kern="1200">
                <a:ln>
                  <a:noFill/>
                </a:ln>
                <a:latin typeface="Arimo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423675E-745B-4324-BA39-27CF751C5BB1}"/>
                </a:ext>
              </a:extLst>
            </p:cNvPr>
            <p:cNvSpPr/>
            <p:nvPr/>
          </p:nvSpPr>
          <p:spPr>
            <a:xfrm>
              <a:off x="8372880" y="4444560"/>
              <a:ext cx="3262680" cy="160811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262837"/>
                <a:gd name="f7" fmla="val 1607991"/>
                <a:gd name="f8" fmla="val 268004"/>
                <a:gd name="f9" fmla="val 119989"/>
                <a:gd name="f10" fmla="val 2994833"/>
                <a:gd name="f11" fmla="val 3142848"/>
                <a:gd name="f12" fmla="val 1339987"/>
                <a:gd name="f13" fmla="val 1488002"/>
                <a:gd name="f14" fmla="+- 0 0 0"/>
                <a:gd name="f15" fmla="*/ f3 1 3262837"/>
                <a:gd name="f16" fmla="*/ f4 1 1607991"/>
                <a:gd name="f17" fmla="+- f7 0 f5"/>
                <a:gd name="f18" fmla="+- f6 0 f5"/>
                <a:gd name="f19" fmla="*/ f14 f0 1"/>
                <a:gd name="f20" fmla="*/ f18 1 3262837"/>
                <a:gd name="f21" fmla="*/ f17 1 1607991"/>
                <a:gd name="f22" fmla="*/ 0 f18 1"/>
                <a:gd name="f23" fmla="*/ 268004 f17 1"/>
                <a:gd name="f24" fmla="*/ 268004 f18 1"/>
                <a:gd name="f25" fmla="*/ 0 f17 1"/>
                <a:gd name="f26" fmla="*/ 2994833 f18 1"/>
                <a:gd name="f27" fmla="*/ 3262837 f18 1"/>
                <a:gd name="f28" fmla="*/ 1339987 f17 1"/>
                <a:gd name="f29" fmla="*/ 1607991 f17 1"/>
                <a:gd name="f30" fmla="*/ f19 1 f2"/>
                <a:gd name="f31" fmla="*/ f22 1 3262837"/>
                <a:gd name="f32" fmla="*/ f23 1 1607991"/>
                <a:gd name="f33" fmla="*/ f24 1 3262837"/>
                <a:gd name="f34" fmla="*/ f25 1 1607991"/>
                <a:gd name="f35" fmla="*/ f26 1 3262837"/>
                <a:gd name="f36" fmla="*/ f27 1 3262837"/>
                <a:gd name="f37" fmla="*/ f28 1 1607991"/>
                <a:gd name="f38" fmla="*/ f29 1 1607991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3262837" h="160799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600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47240" tIns="147240" rIns="147240" bIns="147240" anchor="ctr" anchorCtr="1" compatLnSpc="0">
              <a:noAutofit/>
            </a:bodyPr>
            <a:lstStyle/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1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CUMULATIVE/DYNAMIC </a:t>
              </a:r>
              <a:r>
                <a:rPr lang="en-GB" sz="1600" b="1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INCREASING RETURNS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600" b="1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AND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600" b="1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DIFFERENTIATED PATTERNS OF SPECIALIZATION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0172BF1-F0C1-45BE-AFD2-4D9A551ED1F0}"/>
                </a:ext>
              </a:extLst>
            </p:cNvPr>
            <p:cNvSpPr/>
            <p:nvPr/>
          </p:nvSpPr>
          <p:spPr>
            <a:xfrm>
              <a:off x="4057559" y="4401000"/>
              <a:ext cx="4205160" cy="17179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205195"/>
                <a:gd name="f7" fmla="val 1717880"/>
                <a:gd name="f8" fmla="val 286319"/>
                <a:gd name="f9" fmla="val 128189"/>
                <a:gd name="f10" fmla="val 3918876"/>
                <a:gd name="f11" fmla="val 4077006"/>
                <a:gd name="f12" fmla="val 1431561"/>
                <a:gd name="f13" fmla="val 1589691"/>
                <a:gd name="f14" fmla="+- 0 0 0"/>
                <a:gd name="f15" fmla="*/ f3 1 4205195"/>
                <a:gd name="f16" fmla="*/ f4 1 1717880"/>
                <a:gd name="f17" fmla="+- f7 0 f5"/>
                <a:gd name="f18" fmla="+- f6 0 f5"/>
                <a:gd name="f19" fmla="*/ f14 f0 1"/>
                <a:gd name="f20" fmla="*/ f18 1 4205195"/>
                <a:gd name="f21" fmla="*/ f17 1 1717880"/>
                <a:gd name="f22" fmla="*/ 0 f18 1"/>
                <a:gd name="f23" fmla="*/ 286319 f17 1"/>
                <a:gd name="f24" fmla="*/ 286319 f18 1"/>
                <a:gd name="f25" fmla="*/ 0 f17 1"/>
                <a:gd name="f26" fmla="*/ 3918876 f18 1"/>
                <a:gd name="f27" fmla="*/ 4205195 f18 1"/>
                <a:gd name="f28" fmla="*/ 1431561 f17 1"/>
                <a:gd name="f29" fmla="*/ 1717880 f17 1"/>
                <a:gd name="f30" fmla="*/ f19 1 f2"/>
                <a:gd name="f31" fmla="*/ f22 1 4205195"/>
                <a:gd name="f32" fmla="*/ f23 1 1717880"/>
                <a:gd name="f33" fmla="*/ f24 1 4205195"/>
                <a:gd name="f34" fmla="*/ f25 1 1717880"/>
                <a:gd name="f35" fmla="*/ f26 1 4205195"/>
                <a:gd name="f36" fmla="*/ f27 1 4205195"/>
                <a:gd name="f37" fmla="*/ f28 1 1717880"/>
                <a:gd name="f38" fmla="*/ f29 1 1717880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4205195" h="1717880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600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52280" tIns="152280" rIns="152280" bIns="152280" anchor="ctr" anchorCtr="1" compatLnSpc="0">
              <a:noAutofit/>
            </a:bodyPr>
            <a:lstStyle/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…</a:t>
              </a:r>
              <a:r>
                <a:rPr lang="en-GB" sz="1800" b="1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Cross firm/industry externalities </a:t>
              </a: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(complementarities, </a:t>
              </a:r>
              <a:r>
                <a:rPr lang="en-GB" sz="1800" b="0" i="0" u="none" strike="noStrike" kern="1200" spc="0" baseline="0" dirty="0" err="1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spillovers</a:t>
              </a: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, networks of suppliers) +…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…+ </a:t>
              </a:r>
              <a:r>
                <a:rPr lang="en-GB" sz="1800" b="1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diversification</a:t>
              </a: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 + </a:t>
              </a:r>
              <a:r>
                <a:rPr lang="en-GB" sz="1800" b="1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skill accumulation </a:t>
              </a: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+ </a:t>
              </a:r>
              <a:r>
                <a:rPr lang="en-GB" sz="1800" b="1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management </a:t>
              </a:r>
              <a:r>
                <a:rPr lang="en-GB" sz="1800" b="0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+ </a:t>
              </a:r>
              <a:r>
                <a:rPr lang="en-GB" sz="1800" b="1" i="0" u="none" strike="noStrike" kern="1200" spc="0" baseline="0" dirty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technological capabilities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09E0477-03CC-4AB6-985B-2458E82B5582}"/>
                </a:ext>
              </a:extLst>
            </p:cNvPr>
            <p:cNvSpPr/>
            <p:nvPr/>
          </p:nvSpPr>
          <p:spPr>
            <a:xfrm>
              <a:off x="252360" y="4665960"/>
              <a:ext cx="3575520" cy="11347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575359"/>
                <a:gd name="f7" fmla="val 1134745"/>
                <a:gd name="f8" fmla="val 189128"/>
                <a:gd name="f9" fmla="val 84675"/>
                <a:gd name="f10" fmla="val 3386231"/>
                <a:gd name="f11" fmla="val 3490684"/>
                <a:gd name="f12" fmla="val 945617"/>
                <a:gd name="f13" fmla="val 1050070"/>
                <a:gd name="f14" fmla="+- 0 0 0"/>
                <a:gd name="f15" fmla="*/ f3 1 3575359"/>
                <a:gd name="f16" fmla="*/ f4 1 1134745"/>
                <a:gd name="f17" fmla="+- f7 0 f5"/>
                <a:gd name="f18" fmla="+- f6 0 f5"/>
                <a:gd name="f19" fmla="*/ f14 f0 1"/>
                <a:gd name="f20" fmla="*/ f18 1 3575359"/>
                <a:gd name="f21" fmla="*/ f17 1 1134745"/>
                <a:gd name="f22" fmla="*/ 0 f18 1"/>
                <a:gd name="f23" fmla="*/ 189128 f17 1"/>
                <a:gd name="f24" fmla="*/ 189128 f18 1"/>
                <a:gd name="f25" fmla="*/ 0 f17 1"/>
                <a:gd name="f26" fmla="*/ 3386231 f18 1"/>
                <a:gd name="f27" fmla="*/ 3575359 f18 1"/>
                <a:gd name="f28" fmla="*/ 945617 f17 1"/>
                <a:gd name="f29" fmla="*/ 1134745 f17 1"/>
                <a:gd name="f30" fmla="*/ f19 1 f2"/>
                <a:gd name="f31" fmla="*/ f22 1 3575359"/>
                <a:gd name="f32" fmla="*/ f23 1 1134745"/>
                <a:gd name="f33" fmla="*/ f24 1 3575359"/>
                <a:gd name="f34" fmla="*/ f25 1 1134745"/>
                <a:gd name="f35" fmla="*/ f26 1 3575359"/>
                <a:gd name="f36" fmla="*/ f27 1 3575359"/>
                <a:gd name="f37" fmla="*/ f28 1 1134745"/>
                <a:gd name="f38" fmla="*/ f29 1 1134745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3575359" h="1134745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472C4"/>
            </a:solidFill>
            <a:ln w="12600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123840" tIns="123840" rIns="123840" bIns="123840" anchor="ctr" anchorCtr="1" compatLnSpc="0">
              <a:noAutofit/>
            </a:bodyPr>
            <a:lstStyle/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0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…</a:t>
              </a:r>
              <a:r>
                <a:rPr lang="en-GB" sz="1800" b="1" i="0" u="sng" strike="noStrike" kern="1200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alibri" pitchFamily="18"/>
                  <a:ea typeface="Arial Unicode MS" pitchFamily="2"/>
                  <a:cs typeface="Arial Unicode MS" pitchFamily="2"/>
                </a:rPr>
                <a:t>NEW TECHNOLOGY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0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Arial Unicode MS" pitchFamily="2"/>
                </a:rPr>
                <a:t>(embodied in capital equipment)</a:t>
              </a:r>
            </a:p>
            <a:p>
              <a:pPr marL="0" marR="0" lvl="0" indent="0" algn="ctr" rtl="0" hangingPunct="1">
                <a:lnSpc>
                  <a:spcPct val="90000"/>
                </a:lnSpc>
                <a:spcBef>
                  <a:spcPts val="0"/>
                </a:spcBef>
                <a:spcAft>
                  <a:spcPts val="799"/>
                </a:spcAft>
                <a:buNone/>
                <a:tabLst/>
              </a:pPr>
              <a:r>
                <a:rPr lang="en-GB" sz="1800" b="1" i="0" u="sng" strike="noStrike" kern="0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alibri" pitchFamily="18"/>
                  <a:ea typeface="Arial Unicode MS" pitchFamily="2"/>
                  <a:cs typeface="Calibri" pitchFamily="34"/>
                </a:rPr>
                <a:t>&amp;</a:t>
              </a:r>
              <a:r>
                <a:rPr lang="en-GB" sz="1800" b="1" i="0" u="sng" strike="noStrike" kern="1200" spc="0" baseline="0">
                  <a:ln>
                    <a:noFill/>
                  </a:ln>
                  <a:solidFill>
                    <a:srgbClr val="FFFFFF"/>
                  </a:solidFill>
                  <a:uFillTx/>
                  <a:latin typeface="Calibri" pitchFamily="18"/>
                  <a:ea typeface="Arial Unicode MS" pitchFamily="2"/>
                  <a:cs typeface="Calibri" pitchFamily="34"/>
                </a:rPr>
                <a:t> TO</a:t>
              </a:r>
              <a:r>
                <a:rPr lang="en-GB" sz="1800" b="1" i="0" u="none" strike="noStrike" kern="1200" spc="0" baseline="0">
                  <a:ln>
                    <a:noFill/>
                  </a:ln>
                  <a:solidFill>
                    <a:srgbClr val="FFFFFF"/>
                  </a:solidFill>
                  <a:latin typeface="Calibri" pitchFamily="18"/>
                  <a:ea typeface="Arial Unicode MS" pitchFamily="2"/>
                  <a:cs typeface="Calibri" pitchFamily="34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2507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7" y="141290"/>
            <a:ext cx="11777241" cy="665544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</a:t>
            </a:r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struturalismo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945174"/>
            <a:ext cx="11777241" cy="571027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BR" dirty="0">
                <a:latin typeface="Arial Narrow" panose="020B0606020202030204" pitchFamily="34" charset="0"/>
              </a:rPr>
              <a:t>No que diz respeito a política, o estruturalismo está focado no crescimento liderado pelo estado e na transformação através da industrialização, ou seja, transformação estrutural, muito diferente do keynesianismo (focado no equilíbrio agregado liderado pelo estado e maximização do potencial de investimento agregado → consumo → crescimento), e do mainstream económico (focado na maximização da utilidade individual, dadas as preferências individuais, mercados perfeitamente competitivos e expectativas racionais).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BR" dirty="0">
                <a:latin typeface="Arial Narrow" panose="020B0606020202030204" pitchFamily="34" charset="0"/>
              </a:rPr>
              <a:t>Por quê? A mudança não é marginal e os mercados não equilibram. Necessidade de coordenação (estática/dinâmica) e aprendizado (Chang, por exemplo). Autonomia e soberania e fortes externalidades que precisam ser socializadas ou eliminadas.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BR" dirty="0">
                <a:latin typeface="Arial Narrow" panose="020B0606020202030204" pitchFamily="34" charset="0"/>
              </a:rPr>
              <a:t>Problema comum: 1) o Estado nunca é explicado, mas definido normativamente; ou 2) a discussão do Estado independentemente da base material da acumulação e de suas tensões e conflitos.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273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68" y="295155"/>
            <a:ext cx="11777241" cy="665544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Estruturalismo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67" y="1284790"/>
            <a:ext cx="11777241" cy="537065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BR" dirty="0">
                <a:latin typeface="Arial Narrow" panose="020B0606020202030204" pitchFamily="34" charset="0"/>
              </a:rPr>
              <a:t>A transformação social e económica estruturalista difere significativamente dos programas de ajustamento estrutural de inspiração neoliberal, pois os últimos estão focados em revelar vantagens comparativas dotadas e mudar as estruturas de incentivos, enquanto os primeiros estão focados em padrões de produção, consumo, distribuição e distribuição de recursos, e com as estruturas e dinâmicas tanto dos mercados como de factores estruturais não-mercado associadas.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2400"/>
              </a:spcAft>
            </a:pPr>
            <a:r>
              <a:rPr lang="pt-BR" dirty="0">
                <a:latin typeface="Arial Narrow" panose="020B0606020202030204" pitchFamily="34" charset="0"/>
              </a:rPr>
              <a:t>Transformação social para alcançar o capitalismo avançado. Nenhuma pergunta feita ao capitalismo, mas apenas às “estruturas existentes” que resultam do colonialismo ou de variantes do capitalismo menos propícias ao desenvolvimento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675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59846</TotalTime>
  <Words>1872</Words>
  <Application>Microsoft Office PowerPoint</Application>
  <PresentationFormat>Widescreen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Arimo</vt:lpstr>
      <vt:lpstr>Calibri</vt:lpstr>
      <vt:lpstr>Calibri Light</vt:lpstr>
      <vt:lpstr>Office Theme</vt:lpstr>
      <vt:lpstr>Economia do Desenvolvimento Estruturalismo e Teorias de Dependência  Carlos Nuno Castel-Branco Professor Catedrático Convidado cnbranco@iseg.ulisboa.pt | carlos.castelbranco@gmail.com   16-10-2023</vt:lpstr>
      <vt:lpstr>Estrutura da aula</vt:lpstr>
      <vt:lpstr>Estruturalismo</vt:lpstr>
      <vt:lpstr>Estruturalismo</vt:lpstr>
      <vt:lpstr>Estruturalismo</vt:lpstr>
      <vt:lpstr>Estruturalismo</vt:lpstr>
      <vt:lpstr>Estruturalismo</vt:lpstr>
      <vt:lpstr>Estruturalismo</vt:lpstr>
      <vt:lpstr>Estruturalismo</vt:lpstr>
      <vt:lpstr>Tensões no argumento estruturalista</vt:lpstr>
      <vt:lpstr>Teorias de dependência</vt:lpstr>
      <vt:lpstr>Teorias de dependência</vt:lpstr>
      <vt:lpstr>Teorias de dependência</vt:lpstr>
      <vt:lpstr>Tensões nas teorias de dependência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Castel-Branco</dc:creator>
  <cp:lastModifiedBy>Carlos Castel-Branco</cp:lastModifiedBy>
  <cp:revision>16</cp:revision>
  <dcterms:created xsi:type="dcterms:W3CDTF">2019-10-03T07:41:33Z</dcterms:created>
  <dcterms:modified xsi:type="dcterms:W3CDTF">2023-10-16T09:49:59Z</dcterms:modified>
</cp:coreProperties>
</file>